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9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11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3" r:id="rId2"/>
    <p:sldMasterId id="2147483666" r:id="rId3"/>
    <p:sldMasterId id="2147483670" r:id="rId4"/>
    <p:sldMasterId id="2147483673" r:id="rId5"/>
    <p:sldMasterId id="2147483677" r:id="rId6"/>
    <p:sldMasterId id="2147483680" r:id="rId7"/>
    <p:sldMasterId id="2147483683" r:id="rId8"/>
    <p:sldMasterId id="2147483687" r:id="rId9"/>
    <p:sldMasterId id="2147483690" r:id="rId10"/>
    <p:sldMasterId id="2147483694" r:id="rId11"/>
    <p:sldMasterId id="2147483697" r:id="rId12"/>
    <p:sldMasterId id="2147483701" r:id="rId13"/>
    <p:sldMasterId id="2147483704" r:id="rId14"/>
    <p:sldMasterId id="2147483707" r:id="rId15"/>
    <p:sldMasterId id="2147483710" r:id="rId16"/>
    <p:sldMasterId id="2147483714" r:id="rId17"/>
    <p:sldMasterId id="2147483717" r:id="rId18"/>
    <p:sldMasterId id="2147483721" r:id="rId19"/>
    <p:sldMasterId id="2147483724" r:id="rId20"/>
  </p:sldMasterIdLst>
  <p:notesMasterIdLst>
    <p:notesMasterId r:id="rId51"/>
  </p:notesMasterIdLst>
  <p:handoutMasterIdLst>
    <p:handoutMasterId r:id="rId52"/>
  </p:handoutMasterIdLst>
  <p:sldIdLst>
    <p:sldId id="393" r:id="rId21"/>
    <p:sldId id="400" r:id="rId22"/>
    <p:sldId id="401" r:id="rId23"/>
    <p:sldId id="402" r:id="rId24"/>
    <p:sldId id="403" r:id="rId25"/>
    <p:sldId id="404" r:id="rId26"/>
    <p:sldId id="406" r:id="rId27"/>
    <p:sldId id="407" r:id="rId28"/>
    <p:sldId id="408" r:id="rId29"/>
    <p:sldId id="409" r:id="rId30"/>
    <p:sldId id="410" r:id="rId31"/>
    <p:sldId id="361" r:id="rId32"/>
    <p:sldId id="358" r:id="rId33"/>
    <p:sldId id="356" r:id="rId34"/>
    <p:sldId id="357" r:id="rId35"/>
    <p:sldId id="385" r:id="rId36"/>
    <p:sldId id="347" r:id="rId37"/>
    <p:sldId id="394" r:id="rId38"/>
    <p:sldId id="352" r:id="rId39"/>
    <p:sldId id="353" r:id="rId40"/>
    <p:sldId id="354" r:id="rId41"/>
    <p:sldId id="360" r:id="rId42"/>
    <p:sldId id="395" r:id="rId43"/>
    <p:sldId id="373" r:id="rId44"/>
    <p:sldId id="396" r:id="rId45"/>
    <p:sldId id="397" r:id="rId46"/>
    <p:sldId id="398" r:id="rId47"/>
    <p:sldId id="411" r:id="rId48"/>
    <p:sldId id="412" r:id="rId49"/>
    <p:sldId id="274" r:id="rId50"/>
  </p:sldIdLst>
  <p:sldSz cx="9144000" cy="6858000" type="screen4x3"/>
  <p:notesSz cx="7010400" cy="9398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36"/>
    <a:srgbClr val="002950"/>
    <a:srgbClr val="FDC733"/>
    <a:srgbClr val="F49F0E"/>
    <a:srgbClr val="1F82C0"/>
    <a:srgbClr val="004178"/>
    <a:srgbClr val="71B231"/>
    <a:srgbClr val="1C1C1C"/>
    <a:srgbClr val="99CCFF"/>
    <a:srgbClr val="89D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0941" autoAdjust="0"/>
  </p:normalViewPr>
  <p:slideViewPr>
    <p:cSldViewPr>
      <p:cViewPr varScale="1">
        <p:scale>
          <a:sx n="63" d="100"/>
          <a:sy n="63" d="100"/>
        </p:scale>
        <p:origin x="-1506" y="-102"/>
      </p:cViewPr>
      <p:guideLst>
        <p:guide orient="horz" pos="138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26" y="-96"/>
      </p:cViewPr>
      <p:guideLst>
        <p:guide orient="horz" pos="296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C6221-1964-498E-9BAC-61162B82A5FF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8799B307-745F-47AD-A9F2-32AFCC486972}">
      <dgm:prSet phldrT="[Texto]" custT="1"/>
      <dgm:spPr/>
      <dgm:t>
        <a:bodyPr/>
        <a:lstStyle/>
        <a:p>
          <a:r>
            <a:rPr lang="es-CR" sz="2000" b="1" dirty="0" smtClean="0"/>
            <a:t>Conformación de Mesa de Diálogo</a:t>
          </a:r>
          <a:endParaRPr lang="es-CR" sz="2000" b="1" dirty="0"/>
        </a:p>
      </dgm:t>
    </dgm:pt>
    <dgm:pt modelId="{E9D0D0AE-1C1F-49DD-9DBF-135954B0C19D}" type="parTrans" cxnId="{C41E53E8-878D-40A4-B114-F609710803B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715DF20-324C-4A9C-BDE2-1B5F003DB662}" type="sibTrans" cxnId="{C41E53E8-878D-40A4-B114-F609710803B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E95B563F-DB45-402F-A86D-8EF1EBB362E6}">
      <dgm:prSet phldrT="[Texto]"/>
      <dgm:spPr/>
      <dgm:t>
        <a:bodyPr/>
        <a:lstStyle/>
        <a:p>
          <a:r>
            <a:rPr lang="es-ES_tradnl" smtClean="0"/>
            <a:t>Entre el Gobierno de la República y dirigencia de los territorios indígenas Salitre, Cabagra, Ujarrás, Boruca, Rey Curré, Térraba y China Kichá.</a:t>
          </a:r>
        </a:p>
        <a:p>
          <a:r>
            <a:rPr lang="es-ES_tradnl" smtClean="0"/>
            <a:t>Se estableció una agenda de trabajo conjunto, a fin de abordar las principales necesidades de desarrollo para estos territorios. </a:t>
          </a:r>
          <a:endParaRPr lang="es-CR" dirty="0"/>
        </a:p>
      </dgm:t>
    </dgm:pt>
    <dgm:pt modelId="{7AA74CEC-4ACA-4A40-8093-E83157AD138A}" type="parTrans" cxnId="{C0BA3A8B-FD20-4A5B-ABA1-0515B1E2A255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A9CDF168-29D2-4176-9119-718390D06C8F}" type="sibTrans" cxnId="{C0BA3A8B-FD20-4A5B-ABA1-0515B1E2A255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AA5761A-9D89-4B19-A6F4-1C0791DF3BCD}">
      <dgm:prSet phldrT="[Texto]" custT="1"/>
      <dgm:spPr/>
      <dgm:t>
        <a:bodyPr/>
        <a:lstStyle/>
        <a:p>
          <a:r>
            <a:rPr lang="es-CR" sz="2000" b="1" smtClean="0"/>
            <a:t>Ejes de Trabajo</a:t>
          </a:r>
          <a:endParaRPr lang="es-CR" sz="2000" b="1" dirty="0"/>
        </a:p>
      </dgm:t>
    </dgm:pt>
    <dgm:pt modelId="{58630263-A185-4593-B239-5CD8D1EDAFA5}" type="parTrans" cxnId="{AEB982C1-5115-4B96-B1A8-CF3330FE7ABF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A177891-AF5C-42AE-AF21-D9CBB4816CBE}" type="sibTrans" cxnId="{AEB982C1-5115-4B96-B1A8-CF3330FE7ABF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54CBB9DC-E50D-4A2E-B1ED-67A2221079B7}">
      <dgm:prSet phldrT="[Texto]"/>
      <dgm:spPr/>
      <dgm:t>
        <a:bodyPr/>
        <a:lstStyle/>
        <a:p>
          <a:r>
            <a:rPr lang="es-CR" sz="1400" smtClean="0"/>
            <a:t>Cinco ejes de trabajo consensuados:</a:t>
          </a:r>
          <a:endParaRPr lang="es-CR" sz="1400" dirty="0"/>
        </a:p>
      </dgm:t>
    </dgm:pt>
    <dgm:pt modelId="{A3DFC59B-D429-4CE6-B267-4FC014D195AE}" type="parTrans" cxnId="{E803DBAE-0A61-46FC-9F8D-12E0E22A73D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42AAC5A8-A788-4133-86EB-EA18EA0891BF}" type="sibTrans" cxnId="{E803DBAE-0A61-46FC-9F8D-12E0E22A73D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ABEB229D-9F99-4403-91EB-8FF0D4BAFBEF}">
      <dgm:prSet phldrT="[Texto]" custT="1"/>
      <dgm:spPr/>
      <dgm:t>
        <a:bodyPr/>
        <a:lstStyle/>
        <a:p>
          <a:r>
            <a:rPr lang="es-CR" sz="2000" b="1" smtClean="0"/>
            <a:t>Plan de Desarrollo Indígena</a:t>
          </a:r>
          <a:endParaRPr lang="es-CR" sz="2000" b="1" dirty="0"/>
        </a:p>
      </dgm:t>
    </dgm:pt>
    <dgm:pt modelId="{6231CC4C-2C99-4BD7-83D9-2C3E4EFE5C33}" type="parTrans" cxnId="{D26FE583-C770-4D60-998D-2D5FACA7DAE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46849686-50A5-43C7-8834-2630BA9933DE}" type="sibTrans" cxnId="{D26FE583-C770-4D60-998D-2D5FACA7DAE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E59CC55B-BE3B-4A3E-A8F2-F9A020428180}">
      <dgm:prSet phldrT="[Texto]"/>
      <dgm:spPr/>
      <dgm:t>
        <a:bodyPr/>
        <a:lstStyle/>
        <a:p>
          <a:r>
            <a:rPr lang="es-ES_tradnl" smtClean="0"/>
            <a:t>El proceso para  la formulación de un Plan de Desarrollo para los territorios indígenas será facilitado por el Ministerio de Planificación Nacional y Política Económica (Mideplan).</a:t>
          </a:r>
        </a:p>
        <a:p>
          <a:r>
            <a:rPr lang="es-ES_tradnl" smtClean="0"/>
            <a:t>Construcción participativa de la población indígena de estos siete territorios.</a:t>
          </a:r>
          <a:endParaRPr lang="es-CR" dirty="0"/>
        </a:p>
      </dgm:t>
    </dgm:pt>
    <dgm:pt modelId="{12AAC60C-4330-4CF1-8E31-589B47044D18}" type="parTrans" cxnId="{8D95F9A7-60E9-4A52-BC57-216D6C13552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4A58B65-38A8-406D-A7AC-8551BF9B898D}" type="sibTrans" cxnId="{8D95F9A7-60E9-4A52-BC57-216D6C13552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7C234543-4C21-4ABD-AA93-20A57097D5CE}">
      <dgm:prSet custT="1"/>
      <dgm:spPr/>
      <dgm:t>
        <a:bodyPr/>
        <a:lstStyle/>
        <a:p>
          <a:r>
            <a:rPr lang="es-CR" sz="1400" smtClean="0"/>
            <a:t>Seguridad territorial</a:t>
          </a:r>
          <a:endParaRPr lang="es-CR" sz="1400" dirty="0"/>
        </a:p>
      </dgm:t>
    </dgm:pt>
    <dgm:pt modelId="{95409415-9EB5-4512-AC9F-96FD607EB766}" type="parTrans" cxnId="{6888DAC7-358D-45DE-B1A2-AA5E311075B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D10EA5AF-DF0A-40D8-94E1-7900086DF550}" type="sibTrans" cxnId="{6888DAC7-358D-45DE-B1A2-AA5E311075B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A13B953-82CC-41C7-9A4C-E7284ED74F26}">
      <dgm:prSet custT="1"/>
      <dgm:spPr/>
      <dgm:t>
        <a:bodyPr/>
        <a:lstStyle/>
        <a:p>
          <a:r>
            <a:rPr lang="es-CR" sz="1400" smtClean="0"/>
            <a:t>Gobernabilidad de los territorios indígenas</a:t>
          </a:r>
          <a:endParaRPr lang="es-CR" sz="1400" dirty="0"/>
        </a:p>
      </dgm:t>
    </dgm:pt>
    <dgm:pt modelId="{A0EBB5F9-1841-4DE8-9851-F31007232030}" type="parTrans" cxnId="{C681A391-9C09-4B86-9DCD-D33EC988B84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3933B07-5544-4B51-9DE7-AE17E1220940}" type="sibTrans" cxnId="{C681A391-9C09-4B86-9DCD-D33EC988B849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7471C3D-BD30-4B4A-BA68-9530466CD2EE}">
      <dgm:prSet custT="1"/>
      <dgm:spPr/>
      <dgm:t>
        <a:bodyPr/>
        <a:lstStyle/>
        <a:p>
          <a:r>
            <a:rPr lang="es-CR" sz="1400" smtClean="0"/>
            <a:t>Políticas públicas y planes de desarrollo para los territorios indígenas</a:t>
          </a:r>
          <a:endParaRPr lang="es-CR" sz="1400" dirty="0"/>
        </a:p>
      </dgm:t>
    </dgm:pt>
    <dgm:pt modelId="{D0FDE00F-AC35-4DF7-AA96-C067C8969CF0}" type="parTrans" cxnId="{B6748DDC-4411-4B23-BDF7-7442C8FB6FA1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E80342F-19C0-4A02-A72C-E2FEDDA7DAA8}" type="sibTrans" cxnId="{B6748DDC-4411-4B23-BDF7-7442C8FB6FA1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EEB7B150-2970-4928-8BF8-1EEA1BC6B91B}">
      <dgm:prSet custT="1"/>
      <dgm:spPr/>
      <dgm:t>
        <a:bodyPr/>
        <a:lstStyle/>
        <a:p>
          <a:r>
            <a:rPr lang="es-CR" sz="1400" smtClean="0"/>
            <a:t>Ley de Desarrollo Autónomo de los Pueblos Indígenas</a:t>
          </a:r>
          <a:endParaRPr lang="es-CR" sz="1400" dirty="0"/>
        </a:p>
      </dgm:t>
    </dgm:pt>
    <dgm:pt modelId="{BDD292E0-D17E-49E0-831C-3965393B087D}" type="parTrans" cxnId="{87438C8F-0B9B-4BF2-801A-273C188B708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296F1ACA-56FA-407C-AA37-EC65249B335C}" type="sibTrans" cxnId="{87438C8F-0B9B-4BF2-801A-273C188B708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190EADCA-D4A5-4E34-815B-329374AC1DB2}">
      <dgm:prSet custT="1"/>
      <dgm:spPr/>
      <dgm:t>
        <a:bodyPr/>
        <a:lstStyle/>
        <a:p>
          <a:r>
            <a:rPr lang="es-CR" sz="1400" smtClean="0"/>
            <a:t>Análisis del derecho de consulta</a:t>
          </a:r>
          <a:endParaRPr lang="es-CR" sz="1400" dirty="0"/>
        </a:p>
      </dgm:t>
    </dgm:pt>
    <dgm:pt modelId="{8C866D84-37AA-4FA1-B0E9-D38E74228C1A}" type="parTrans" cxnId="{5EED1683-E8F9-4139-AB43-0E9A04A6C2B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78E2401-6B16-460B-AE47-054236BD8493}" type="sibTrans" cxnId="{5EED1683-E8F9-4139-AB43-0E9A04A6C2B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1879B36-7A48-4E69-A460-E172C4E19885}" type="pres">
      <dgm:prSet presAssocID="{BFEC6221-1964-498E-9BAC-61162B82A5FF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CR"/>
        </a:p>
      </dgm:t>
    </dgm:pt>
    <dgm:pt modelId="{D5515941-F360-4C7B-8AA8-585CD74629E7}" type="pres">
      <dgm:prSet presAssocID="{8799B307-745F-47AD-A9F2-32AFCC486972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5E9468E-0AF2-4D69-8BB7-C0A88282B79B}" type="pres">
      <dgm:prSet presAssocID="{8799B307-745F-47AD-A9F2-32AFCC486972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DE1263F-B7BA-4683-B9F6-0487F5618118}" type="pres">
      <dgm:prSet presAssocID="{1AA5761A-9D89-4B19-A6F4-1C0791DF3BC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C107074-F35B-4F84-861C-8926FA0D863B}" type="pres">
      <dgm:prSet presAssocID="{1AA5761A-9D89-4B19-A6F4-1C0791DF3BC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BFD0DBC-1EB5-495E-A441-2A6AFA52050A}" type="pres">
      <dgm:prSet presAssocID="{ABEB229D-9F99-4403-91EB-8FF0D4BAFBE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F44A4C2-43B5-4746-B7AE-FBD36FF3EE7B}" type="pres">
      <dgm:prSet presAssocID="{ABEB229D-9F99-4403-91EB-8FF0D4BAFBE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A97E3BC4-674D-4505-AA37-5427678EB412}" type="presOf" srcId="{190EADCA-D4A5-4E34-815B-329374AC1DB2}" destId="{EC107074-F35B-4F84-861C-8926FA0D863B}" srcOrd="0" destOrd="5" presId="urn:microsoft.com/office/officeart/2009/3/layout/IncreasingArrowsProcess"/>
    <dgm:cxn modelId="{C0BA3A8B-FD20-4A5B-ABA1-0515B1E2A255}" srcId="{8799B307-745F-47AD-A9F2-32AFCC486972}" destId="{E95B563F-DB45-402F-A86D-8EF1EBB362E6}" srcOrd="0" destOrd="0" parTransId="{7AA74CEC-4ACA-4A40-8093-E83157AD138A}" sibTransId="{A9CDF168-29D2-4176-9119-718390D06C8F}"/>
    <dgm:cxn modelId="{7300FB33-7682-4493-8FC7-6B1C370FD427}" type="presOf" srcId="{EEB7B150-2970-4928-8BF8-1EEA1BC6B91B}" destId="{EC107074-F35B-4F84-861C-8926FA0D863B}" srcOrd="0" destOrd="4" presId="urn:microsoft.com/office/officeart/2009/3/layout/IncreasingArrowsProcess"/>
    <dgm:cxn modelId="{61DDA3E0-9797-4E81-BCD4-2F81C2743D80}" type="presOf" srcId="{ABEB229D-9F99-4403-91EB-8FF0D4BAFBEF}" destId="{FBFD0DBC-1EB5-495E-A441-2A6AFA52050A}" srcOrd="0" destOrd="0" presId="urn:microsoft.com/office/officeart/2009/3/layout/IncreasingArrowsProcess"/>
    <dgm:cxn modelId="{B3B1AD5D-1845-4C30-8223-C4EAC8B35938}" type="presOf" srcId="{E59CC55B-BE3B-4A3E-A8F2-F9A020428180}" destId="{7F44A4C2-43B5-4746-B7AE-FBD36FF3EE7B}" srcOrd="0" destOrd="0" presId="urn:microsoft.com/office/officeart/2009/3/layout/IncreasingArrowsProcess"/>
    <dgm:cxn modelId="{AEB982C1-5115-4B96-B1A8-CF3330FE7ABF}" srcId="{BFEC6221-1964-498E-9BAC-61162B82A5FF}" destId="{1AA5761A-9D89-4B19-A6F4-1C0791DF3BCD}" srcOrd="1" destOrd="0" parTransId="{58630263-A185-4593-B239-5CD8D1EDAFA5}" sibTransId="{BA177891-AF5C-42AE-AF21-D9CBB4816CBE}"/>
    <dgm:cxn modelId="{A581E850-4F56-4F83-BE1E-573F0DA69E0F}" type="presOf" srcId="{7C234543-4C21-4ABD-AA93-20A57097D5CE}" destId="{EC107074-F35B-4F84-861C-8926FA0D863B}" srcOrd="0" destOrd="1" presId="urn:microsoft.com/office/officeart/2009/3/layout/IncreasingArrowsProcess"/>
    <dgm:cxn modelId="{5A8D58DF-A615-4BD9-BDEE-3E6F7F11524E}" type="presOf" srcId="{54CBB9DC-E50D-4A2E-B1ED-67A2221079B7}" destId="{EC107074-F35B-4F84-861C-8926FA0D863B}" srcOrd="0" destOrd="0" presId="urn:microsoft.com/office/officeart/2009/3/layout/IncreasingArrowsProcess"/>
    <dgm:cxn modelId="{CF520A4E-34A9-48E1-9BDA-740CD258D79C}" type="presOf" srcId="{1AA5761A-9D89-4B19-A6F4-1C0791DF3BCD}" destId="{8DE1263F-B7BA-4683-B9F6-0487F5618118}" srcOrd="0" destOrd="0" presId="urn:microsoft.com/office/officeart/2009/3/layout/IncreasingArrowsProcess"/>
    <dgm:cxn modelId="{B6748DDC-4411-4B23-BDF7-7442C8FB6FA1}" srcId="{54CBB9DC-E50D-4A2E-B1ED-67A2221079B7}" destId="{67471C3D-BD30-4B4A-BA68-9530466CD2EE}" srcOrd="2" destOrd="0" parTransId="{D0FDE00F-AC35-4DF7-AA96-C067C8969CF0}" sibTransId="{BE80342F-19C0-4A02-A72C-E2FEDDA7DAA8}"/>
    <dgm:cxn modelId="{9973E176-E89F-411C-B196-B403F0D9E26E}" type="presOf" srcId="{E95B563F-DB45-402F-A86D-8EF1EBB362E6}" destId="{95E9468E-0AF2-4D69-8BB7-C0A88282B79B}" srcOrd="0" destOrd="0" presId="urn:microsoft.com/office/officeart/2009/3/layout/IncreasingArrowsProcess"/>
    <dgm:cxn modelId="{9B9D23EA-B18E-4F25-BFAB-0A9FDC7AD9A1}" type="presOf" srcId="{BFEC6221-1964-498E-9BAC-61162B82A5FF}" destId="{F1879B36-7A48-4E69-A460-E172C4E19885}" srcOrd="0" destOrd="0" presId="urn:microsoft.com/office/officeart/2009/3/layout/IncreasingArrowsProcess"/>
    <dgm:cxn modelId="{5EED1683-E8F9-4139-AB43-0E9A04A6C2B8}" srcId="{54CBB9DC-E50D-4A2E-B1ED-67A2221079B7}" destId="{190EADCA-D4A5-4E34-815B-329374AC1DB2}" srcOrd="4" destOrd="0" parTransId="{8C866D84-37AA-4FA1-B0E9-D38E74228C1A}" sibTransId="{678E2401-6B16-460B-AE47-054236BD8493}"/>
    <dgm:cxn modelId="{D26FE583-C770-4D60-998D-2D5FACA7DAEE}" srcId="{BFEC6221-1964-498E-9BAC-61162B82A5FF}" destId="{ABEB229D-9F99-4403-91EB-8FF0D4BAFBEF}" srcOrd="2" destOrd="0" parTransId="{6231CC4C-2C99-4BD7-83D9-2C3E4EFE5C33}" sibTransId="{46849686-50A5-43C7-8834-2630BA9933DE}"/>
    <dgm:cxn modelId="{EF505DDA-53E1-4830-8A28-52352DA83B22}" type="presOf" srcId="{FA13B953-82CC-41C7-9A4C-E7284ED74F26}" destId="{EC107074-F35B-4F84-861C-8926FA0D863B}" srcOrd="0" destOrd="2" presId="urn:microsoft.com/office/officeart/2009/3/layout/IncreasingArrowsProcess"/>
    <dgm:cxn modelId="{71C8B498-315E-448D-B97D-EB6A5DE6B82D}" type="presOf" srcId="{8799B307-745F-47AD-A9F2-32AFCC486972}" destId="{D5515941-F360-4C7B-8AA8-585CD74629E7}" srcOrd="0" destOrd="0" presId="urn:microsoft.com/office/officeart/2009/3/layout/IncreasingArrowsProcess"/>
    <dgm:cxn modelId="{6888DAC7-358D-45DE-B1A2-AA5E311075BC}" srcId="{54CBB9DC-E50D-4A2E-B1ED-67A2221079B7}" destId="{7C234543-4C21-4ABD-AA93-20A57097D5CE}" srcOrd="0" destOrd="0" parTransId="{95409415-9EB5-4512-AC9F-96FD607EB766}" sibTransId="{D10EA5AF-DF0A-40D8-94E1-7900086DF550}"/>
    <dgm:cxn modelId="{C41E53E8-878D-40A4-B114-F609710803B7}" srcId="{BFEC6221-1964-498E-9BAC-61162B82A5FF}" destId="{8799B307-745F-47AD-A9F2-32AFCC486972}" srcOrd="0" destOrd="0" parTransId="{E9D0D0AE-1C1F-49DD-9DBF-135954B0C19D}" sibTransId="{6715DF20-324C-4A9C-BDE2-1B5F003DB662}"/>
    <dgm:cxn modelId="{20913AD9-9E43-49BD-A440-D71FC152A019}" type="presOf" srcId="{67471C3D-BD30-4B4A-BA68-9530466CD2EE}" destId="{EC107074-F35B-4F84-861C-8926FA0D863B}" srcOrd="0" destOrd="3" presId="urn:microsoft.com/office/officeart/2009/3/layout/IncreasingArrowsProcess"/>
    <dgm:cxn modelId="{8D95F9A7-60E9-4A52-BC57-216D6C135529}" srcId="{ABEB229D-9F99-4403-91EB-8FF0D4BAFBEF}" destId="{E59CC55B-BE3B-4A3E-A8F2-F9A020428180}" srcOrd="0" destOrd="0" parTransId="{12AAC60C-4330-4CF1-8E31-589B47044D18}" sibTransId="{B4A58B65-38A8-406D-A7AC-8551BF9B898D}"/>
    <dgm:cxn modelId="{87438C8F-0B9B-4BF2-801A-273C188B708C}" srcId="{54CBB9DC-E50D-4A2E-B1ED-67A2221079B7}" destId="{EEB7B150-2970-4928-8BF8-1EEA1BC6B91B}" srcOrd="3" destOrd="0" parTransId="{BDD292E0-D17E-49E0-831C-3965393B087D}" sibTransId="{296F1ACA-56FA-407C-AA37-EC65249B335C}"/>
    <dgm:cxn modelId="{C681A391-9C09-4B86-9DCD-D33EC988B849}" srcId="{54CBB9DC-E50D-4A2E-B1ED-67A2221079B7}" destId="{FA13B953-82CC-41C7-9A4C-E7284ED74F26}" srcOrd="1" destOrd="0" parTransId="{A0EBB5F9-1841-4DE8-9851-F31007232030}" sibTransId="{F3933B07-5544-4B51-9DE7-AE17E1220940}"/>
    <dgm:cxn modelId="{E803DBAE-0A61-46FC-9F8D-12E0E22A73D4}" srcId="{1AA5761A-9D89-4B19-A6F4-1C0791DF3BCD}" destId="{54CBB9DC-E50D-4A2E-B1ED-67A2221079B7}" srcOrd="0" destOrd="0" parTransId="{A3DFC59B-D429-4CE6-B267-4FC014D195AE}" sibTransId="{42AAC5A8-A788-4133-86EB-EA18EA0891BF}"/>
    <dgm:cxn modelId="{9BA5D748-718F-4D37-B871-54E9CE3083EB}" type="presParOf" srcId="{F1879B36-7A48-4E69-A460-E172C4E19885}" destId="{D5515941-F360-4C7B-8AA8-585CD74629E7}" srcOrd="0" destOrd="0" presId="urn:microsoft.com/office/officeart/2009/3/layout/IncreasingArrowsProcess"/>
    <dgm:cxn modelId="{610BB421-2647-46FA-8184-56C596B18BF3}" type="presParOf" srcId="{F1879B36-7A48-4E69-A460-E172C4E19885}" destId="{95E9468E-0AF2-4D69-8BB7-C0A88282B79B}" srcOrd="1" destOrd="0" presId="urn:microsoft.com/office/officeart/2009/3/layout/IncreasingArrowsProcess"/>
    <dgm:cxn modelId="{54F13EA2-5F0A-4FD8-84E4-F8682DBB1611}" type="presParOf" srcId="{F1879B36-7A48-4E69-A460-E172C4E19885}" destId="{8DE1263F-B7BA-4683-B9F6-0487F5618118}" srcOrd="2" destOrd="0" presId="urn:microsoft.com/office/officeart/2009/3/layout/IncreasingArrowsProcess"/>
    <dgm:cxn modelId="{377D37CB-DB69-48F1-A4F5-9E670714B6BD}" type="presParOf" srcId="{F1879B36-7A48-4E69-A460-E172C4E19885}" destId="{EC107074-F35B-4F84-861C-8926FA0D863B}" srcOrd="3" destOrd="0" presId="urn:microsoft.com/office/officeart/2009/3/layout/IncreasingArrowsProcess"/>
    <dgm:cxn modelId="{F0C332A6-21FF-4983-8A88-9C6F00C8AD3E}" type="presParOf" srcId="{F1879B36-7A48-4E69-A460-E172C4E19885}" destId="{FBFD0DBC-1EB5-495E-A441-2A6AFA52050A}" srcOrd="4" destOrd="0" presId="urn:microsoft.com/office/officeart/2009/3/layout/IncreasingArrowsProcess"/>
    <dgm:cxn modelId="{B639C4C5-C93F-49B5-B447-C475AE87CF1F}" type="presParOf" srcId="{F1879B36-7A48-4E69-A460-E172C4E19885}" destId="{7F44A4C2-43B5-4746-B7AE-FBD36FF3EE7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0F1E5-47B7-49B0-8D98-142AF28C4A0E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55BB5BDD-5CA1-4F56-B3BC-F883BCACD161}">
      <dgm:prSet phldrT="[Texto]" custT="1"/>
      <dgm:spPr/>
      <dgm:t>
        <a:bodyPr/>
        <a:lstStyle/>
        <a:p>
          <a:r>
            <a:rPr lang="es-CR" sz="2800" dirty="0" smtClean="0"/>
            <a:t>Objetivo General</a:t>
          </a:r>
          <a:endParaRPr lang="es-CR" sz="2800" dirty="0"/>
        </a:p>
      </dgm:t>
    </dgm:pt>
    <dgm:pt modelId="{67106860-B552-4480-B323-41FE3D398458}" type="parTrans" cxnId="{3C0FB8DB-EDA0-4FC4-98E0-7BE6D8D648E2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A431B386-D746-4911-BCFD-AE3E07C6CE84}" type="sibTrans" cxnId="{3C0FB8DB-EDA0-4FC4-98E0-7BE6D8D648E2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3A7D03C8-DF46-4892-81FD-07B4D1EB1890}">
      <dgm:prSet phldrT="[Texto]" custT="1"/>
      <dgm:spPr/>
      <dgm:t>
        <a:bodyPr/>
        <a:lstStyle/>
        <a:p>
          <a:pPr algn="just"/>
          <a:r>
            <a:rPr lang="es-CR" sz="2000" dirty="0" smtClean="0"/>
            <a:t>Contribuir al mejoramiento de las condiciones del desarrollo en siete territorios indígenas de la Región Brunca, mediante la propuesta e impulso de acciones estratégicas en los diferentes temas que orientan el desarrollo integral.</a:t>
          </a:r>
          <a:endParaRPr lang="es-CR" sz="2000" dirty="0"/>
        </a:p>
      </dgm:t>
    </dgm:pt>
    <dgm:pt modelId="{BDC0B026-6846-4B88-8D55-54C4296E64AE}" type="parTrans" cxnId="{1ACE7D98-C076-4711-957F-E083A2024D4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361BB5DA-D481-4F69-9948-57A8A349E41E}" type="sibTrans" cxnId="{1ACE7D98-C076-4711-957F-E083A2024D44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5AD2D0F-D93F-4146-9B91-50575404EAA3}">
      <dgm:prSet phldrT="[Texto]" custT="1"/>
      <dgm:spPr/>
      <dgm:t>
        <a:bodyPr/>
        <a:lstStyle/>
        <a:p>
          <a:r>
            <a:rPr lang="es-CR" sz="2800" smtClean="0"/>
            <a:t>Objetivos Específicos</a:t>
          </a:r>
          <a:endParaRPr lang="es-CR" sz="2800" dirty="0"/>
        </a:p>
      </dgm:t>
    </dgm:pt>
    <dgm:pt modelId="{17505EE3-EB5F-4519-B882-4B96746B20F3}" type="parTrans" cxnId="{07024AE1-D980-47DD-A464-B241C5E99653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FEF36D8-6626-4F0E-A3EC-C0C35531B109}" type="sibTrans" cxnId="{07024AE1-D980-47DD-A464-B241C5E99653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F5BFDAF0-B735-4623-820C-7D871877D508}">
      <dgm:prSet phldrT="[Texto]" custT="1"/>
      <dgm:spPr/>
      <dgm:t>
        <a:bodyPr/>
        <a:lstStyle/>
        <a:p>
          <a:pPr algn="just"/>
          <a:r>
            <a:rPr lang="es-CR" sz="1600" dirty="0" smtClean="0"/>
            <a:t>Generar espacios de participación para la población indígena, involucrándola en la identificación, ejecución y seguimiento de las propuestas de desarrollo.</a:t>
          </a:r>
          <a:endParaRPr lang="es-CR" sz="1600" dirty="0"/>
        </a:p>
      </dgm:t>
    </dgm:pt>
    <dgm:pt modelId="{B0D725AF-0F5F-4467-8A2E-0A467C4DF937}" type="parTrans" cxnId="{E95B8423-3CFA-4B39-918D-9D0D0AC3C78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D5C56D0B-9A1D-4A9A-8A9C-2F9E453F0A6A}" type="sibTrans" cxnId="{E95B8423-3CFA-4B39-918D-9D0D0AC3C787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8C5EFABC-CA16-4AF5-9F53-93D55D9610FF}">
      <dgm:prSet phldrT="[Texto]" custT="1"/>
      <dgm:spPr/>
      <dgm:t>
        <a:bodyPr/>
        <a:lstStyle/>
        <a:p>
          <a:pPr algn="just"/>
          <a:r>
            <a:rPr lang="es-CR" sz="1600" dirty="0" smtClean="0"/>
            <a:t>Disponer de un instrumento de planificación que oriente las acciones estratégicas para impulsar el desarrollo de los territorios indígenas.</a:t>
          </a:r>
          <a:endParaRPr lang="es-CR" sz="1600" dirty="0"/>
        </a:p>
      </dgm:t>
    </dgm:pt>
    <dgm:pt modelId="{F1F0572F-C5BB-444D-B2FB-7BD8CEAA4467}" type="parTrans" cxnId="{B91B8ADE-2CAD-4823-8139-54D34F7E2BF5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C4E1D45D-CDA5-4C18-BCF6-E1A11A25F666}" type="sibTrans" cxnId="{B91B8ADE-2CAD-4823-8139-54D34F7E2BF5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EC1233E9-1059-44F6-A3C6-7AE102001CC8}">
      <dgm:prSet phldrT="[Texto]" custT="1"/>
      <dgm:spPr/>
      <dgm:t>
        <a:bodyPr/>
        <a:lstStyle/>
        <a:p>
          <a:pPr algn="just"/>
          <a:r>
            <a:rPr lang="es-CR" sz="1600" smtClean="0"/>
            <a:t>Propiciar una participación activa de las instituciones públicas que tienen injerencia en el territorio, en la ejecución del plan.</a:t>
          </a:r>
          <a:endParaRPr lang="es-CR" sz="1600" dirty="0"/>
        </a:p>
      </dgm:t>
    </dgm:pt>
    <dgm:pt modelId="{C2692BDF-6966-46B4-9592-B96C915E5E0B}" type="parTrans" cxnId="{5AEB45E6-D04D-451C-894C-F2F2F504409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DCD63B26-253B-494D-ABE3-D2DE3CBFF394}" type="sibTrans" cxnId="{5AEB45E6-D04D-451C-894C-F2F2F504409C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2F8591EC-6986-4815-9A1C-F96D521045C9}">
      <dgm:prSet phldrT="[Texto]" custT="1"/>
      <dgm:spPr/>
      <dgm:t>
        <a:bodyPr/>
        <a:lstStyle/>
        <a:p>
          <a:pPr algn="l"/>
          <a:endParaRPr lang="es-CR" sz="1600" dirty="0">
            <a:solidFill>
              <a:schemeClr val="tx1"/>
            </a:solidFill>
          </a:endParaRPr>
        </a:p>
      </dgm:t>
    </dgm:pt>
    <dgm:pt modelId="{0D039350-5F0E-4F69-A7AB-ABC9987C636D}" type="parTrans" cxnId="{ECD49008-A071-4933-B3BC-EBFDF3BE3236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8E7D51BA-7839-433E-9F87-5039F01BEB81}" type="sibTrans" cxnId="{ECD49008-A071-4933-B3BC-EBFDF3BE3236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44C09875-5411-4E2E-9B46-CC6EABF9C451}">
      <dgm:prSet phldrT="[Texto]" custT="1"/>
      <dgm:spPr/>
      <dgm:t>
        <a:bodyPr/>
        <a:lstStyle/>
        <a:p>
          <a:pPr algn="l"/>
          <a:endParaRPr lang="es-CR" sz="1600" dirty="0">
            <a:solidFill>
              <a:schemeClr val="tx1"/>
            </a:solidFill>
          </a:endParaRPr>
        </a:p>
      </dgm:t>
    </dgm:pt>
    <dgm:pt modelId="{02FFF81B-CECF-47B7-A5E9-C5226E2B1002}" type="parTrans" cxnId="{AD710866-9857-413E-B193-77813E7403D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59964BA2-A721-4420-9656-081D82906286}" type="sibTrans" cxnId="{AD710866-9857-413E-B193-77813E7403D8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692179B1-5EFB-4555-8B6D-EC4C9A14A466}" type="pres">
      <dgm:prSet presAssocID="{30D0F1E5-47B7-49B0-8D98-142AF28C4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0DAC99A7-6C27-4D16-BFAC-F12D3B10B0B8}" type="pres">
      <dgm:prSet presAssocID="{55BB5BDD-5CA1-4F56-B3BC-F883BCACD161}" presName="linNode" presStyleCnt="0"/>
      <dgm:spPr/>
      <dgm:t>
        <a:bodyPr/>
        <a:lstStyle/>
        <a:p>
          <a:endParaRPr lang="es-CR"/>
        </a:p>
      </dgm:t>
    </dgm:pt>
    <dgm:pt modelId="{455352F7-8F97-426D-8739-742DBE5EB3AE}" type="pres">
      <dgm:prSet presAssocID="{55BB5BDD-5CA1-4F56-B3BC-F883BCACD161}" presName="parentText" presStyleLbl="node1" presStyleIdx="0" presStyleCnt="2" custScaleX="66318" custScaleY="34364" custLinFactNeighborX="-10402" custLinFactNeighborY="-4412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4DC1E5-0750-4831-8DD6-E67EF10C021E}" type="pres">
      <dgm:prSet presAssocID="{55BB5BDD-5CA1-4F56-B3BC-F883BCACD161}" presName="descendantText" presStyleLbl="alignAccFollowNode1" presStyleIdx="0" presStyleCnt="2" custScaleX="118983" custScaleY="53850" custLinFactNeighborX="-2354" custLinFactNeighborY="-179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42D7001-9B3A-4D42-805C-C490BD47648C}" type="pres">
      <dgm:prSet presAssocID="{A431B386-D746-4911-BCFD-AE3E07C6CE84}" presName="sp" presStyleCnt="0"/>
      <dgm:spPr/>
      <dgm:t>
        <a:bodyPr/>
        <a:lstStyle/>
        <a:p>
          <a:endParaRPr lang="es-CR"/>
        </a:p>
      </dgm:t>
    </dgm:pt>
    <dgm:pt modelId="{9EB7799F-FA0F-4324-8703-3221A082D909}" type="pres">
      <dgm:prSet presAssocID="{C5AD2D0F-D93F-4146-9B91-50575404EAA3}" presName="linNode" presStyleCnt="0"/>
      <dgm:spPr/>
      <dgm:t>
        <a:bodyPr/>
        <a:lstStyle/>
        <a:p>
          <a:endParaRPr lang="es-CR"/>
        </a:p>
      </dgm:t>
    </dgm:pt>
    <dgm:pt modelId="{F94423F7-B558-4597-A25E-CC655369A125}" type="pres">
      <dgm:prSet presAssocID="{C5AD2D0F-D93F-4146-9B91-50575404EAA3}" presName="parentText" presStyleLbl="node1" presStyleIdx="1" presStyleCnt="2" custScaleX="66318" custScaleY="34364" custLinFactNeighborX="-13712" custLinFactNeighborY="441">
        <dgm:presLayoutVars>
          <dgm:chMax val="1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C43B79F-0CC7-4788-A879-FBA6A89FB267}" type="pres">
      <dgm:prSet presAssocID="{C5AD2D0F-D93F-4146-9B91-50575404EAA3}" presName="descendantText" presStyleLbl="alignAccFollowNode1" presStyleIdx="1" presStyleCnt="2" custScaleX="118983" custScaleY="66757" custLinFactNeighborX="-2354" custLinFactNeighborY="55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A004557-460A-460C-B1AF-A8DBBC8DEA92}" type="presOf" srcId="{F5BFDAF0-B735-4623-820C-7D871877D508}" destId="{EC43B79F-0CC7-4788-A879-FBA6A89FB267}" srcOrd="0" destOrd="0" presId="urn:microsoft.com/office/officeart/2005/8/layout/vList5"/>
    <dgm:cxn modelId="{1ACE7D98-C076-4711-957F-E083A2024D44}" srcId="{55BB5BDD-5CA1-4F56-B3BC-F883BCACD161}" destId="{3A7D03C8-DF46-4892-81FD-07B4D1EB1890}" srcOrd="0" destOrd="0" parTransId="{BDC0B026-6846-4B88-8D55-54C4296E64AE}" sibTransId="{361BB5DA-D481-4F69-9948-57A8A349E41E}"/>
    <dgm:cxn modelId="{FB33ADB3-35ED-4633-A00E-3B54AEA9E5B1}" type="presOf" srcId="{8C5EFABC-CA16-4AF5-9F53-93D55D9610FF}" destId="{EC43B79F-0CC7-4788-A879-FBA6A89FB267}" srcOrd="0" destOrd="2" presId="urn:microsoft.com/office/officeart/2005/8/layout/vList5"/>
    <dgm:cxn modelId="{C7095A99-425A-4552-8F3C-FF0ADDD119F6}" type="presOf" srcId="{55BB5BDD-5CA1-4F56-B3BC-F883BCACD161}" destId="{455352F7-8F97-426D-8739-742DBE5EB3AE}" srcOrd="0" destOrd="0" presId="urn:microsoft.com/office/officeart/2005/8/layout/vList5"/>
    <dgm:cxn modelId="{5AEB45E6-D04D-451C-894C-F2F2F504409C}" srcId="{C5AD2D0F-D93F-4146-9B91-50575404EAA3}" destId="{EC1233E9-1059-44F6-A3C6-7AE102001CC8}" srcOrd="4" destOrd="0" parTransId="{C2692BDF-6966-46B4-9592-B96C915E5E0B}" sibTransId="{DCD63B26-253B-494D-ABE3-D2DE3CBFF394}"/>
    <dgm:cxn modelId="{ECD49008-A071-4933-B3BC-EBFDF3BE3236}" srcId="{C5AD2D0F-D93F-4146-9B91-50575404EAA3}" destId="{2F8591EC-6986-4815-9A1C-F96D521045C9}" srcOrd="1" destOrd="0" parTransId="{0D039350-5F0E-4F69-A7AB-ABC9987C636D}" sibTransId="{8E7D51BA-7839-433E-9F87-5039F01BEB81}"/>
    <dgm:cxn modelId="{AD710866-9857-413E-B193-77813E7403D8}" srcId="{C5AD2D0F-D93F-4146-9B91-50575404EAA3}" destId="{44C09875-5411-4E2E-9B46-CC6EABF9C451}" srcOrd="3" destOrd="0" parTransId="{02FFF81B-CECF-47B7-A5E9-C5226E2B1002}" sibTransId="{59964BA2-A721-4420-9656-081D82906286}"/>
    <dgm:cxn modelId="{1BCE02C2-6728-452F-B722-D6282EECD624}" type="presOf" srcId="{2F8591EC-6986-4815-9A1C-F96D521045C9}" destId="{EC43B79F-0CC7-4788-A879-FBA6A89FB267}" srcOrd="0" destOrd="1" presId="urn:microsoft.com/office/officeart/2005/8/layout/vList5"/>
    <dgm:cxn modelId="{F351D6E1-B308-439F-8CB1-6D669C03C4D8}" type="presOf" srcId="{44C09875-5411-4E2E-9B46-CC6EABF9C451}" destId="{EC43B79F-0CC7-4788-A879-FBA6A89FB267}" srcOrd="0" destOrd="3" presId="urn:microsoft.com/office/officeart/2005/8/layout/vList5"/>
    <dgm:cxn modelId="{E26EBC09-7CA2-4F8E-A413-0197B92E8517}" type="presOf" srcId="{3A7D03C8-DF46-4892-81FD-07B4D1EB1890}" destId="{D94DC1E5-0750-4831-8DD6-E67EF10C021E}" srcOrd="0" destOrd="0" presId="urn:microsoft.com/office/officeart/2005/8/layout/vList5"/>
    <dgm:cxn modelId="{07024AE1-D980-47DD-A464-B241C5E99653}" srcId="{30D0F1E5-47B7-49B0-8D98-142AF28C4A0E}" destId="{C5AD2D0F-D93F-4146-9B91-50575404EAA3}" srcOrd="1" destOrd="0" parTransId="{17505EE3-EB5F-4519-B882-4B96746B20F3}" sibTransId="{BFEF36D8-6626-4F0E-A3EC-C0C35531B109}"/>
    <dgm:cxn modelId="{D3971EB8-BB24-406E-837B-F660166D0FA4}" type="presOf" srcId="{C5AD2D0F-D93F-4146-9B91-50575404EAA3}" destId="{F94423F7-B558-4597-A25E-CC655369A125}" srcOrd="0" destOrd="0" presId="urn:microsoft.com/office/officeart/2005/8/layout/vList5"/>
    <dgm:cxn modelId="{B6D362C2-9808-4E0F-ADEE-43F72DB28290}" type="presOf" srcId="{EC1233E9-1059-44F6-A3C6-7AE102001CC8}" destId="{EC43B79F-0CC7-4788-A879-FBA6A89FB267}" srcOrd="0" destOrd="4" presId="urn:microsoft.com/office/officeart/2005/8/layout/vList5"/>
    <dgm:cxn modelId="{3C0FB8DB-EDA0-4FC4-98E0-7BE6D8D648E2}" srcId="{30D0F1E5-47B7-49B0-8D98-142AF28C4A0E}" destId="{55BB5BDD-5CA1-4F56-B3BC-F883BCACD161}" srcOrd="0" destOrd="0" parTransId="{67106860-B552-4480-B323-41FE3D398458}" sibTransId="{A431B386-D746-4911-BCFD-AE3E07C6CE84}"/>
    <dgm:cxn modelId="{E95B8423-3CFA-4B39-918D-9D0D0AC3C787}" srcId="{C5AD2D0F-D93F-4146-9B91-50575404EAA3}" destId="{F5BFDAF0-B735-4623-820C-7D871877D508}" srcOrd="0" destOrd="0" parTransId="{B0D725AF-0F5F-4467-8A2E-0A467C4DF937}" sibTransId="{D5C56D0B-9A1D-4A9A-8A9C-2F9E453F0A6A}"/>
    <dgm:cxn modelId="{0F35CCB2-6412-4DF4-A16A-5CE906E1D1DD}" type="presOf" srcId="{30D0F1E5-47B7-49B0-8D98-142AF28C4A0E}" destId="{692179B1-5EFB-4555-8B6D-EC4C9A14A466}" srcOrd="0" destOrd="0" presId="urn:microsoft.com/office/officeart/2005/8/layout/vList5"/>
    <dgm:cxn modelId="{B91B8ADE-2CAD-4823-8139-54D34F7E2BF5}" srcId="{C5AD2D0F-D93F-4146-9B91-50575404EAA3}" destId="{8C5EFABC-CA16-4AF5-9F53-93D55D9610FF}" srcOrd="2" destOrd="0" parTransId="{F1F0572F-C5BB-444D-B2FB-7BD8CEAA4467}" sibTransId="{C4E1D45D-CDA5-4C18-BCF6-E1A11A25F666}"/>
    <dgm:cxn modelId="{1CBAE21C-69EA-4D69-AC5E-2F19299277E1}" type="presParOf" srcId="{692179B1-5EFB-4555-8B6D-EC4C9A14A466}" destId="{0DAC99A7-6C27-4D16-BFAC-F12D3B10B0B8}" srcOrd="0" destOrd="0" presId="urn:microsoft.com/office/officeart/2005/8/layout/vList5"/>
    <dgm:cxn modelId="{DEE03D56-9B50-42DA-9540-A1B0AB01202E}" type="presParOf" srcId="{0DAC99A7-6C27-4D16-BFAC-F12D3B10B0B8}" destId="{455352F7-8F97-426D-8739-742DBE5EB3AE}" srcOrd="0" destOrd="0" presId="urn:microsoft.com/office/officeart/2005/8/layout/vList5"/>
    <dgm:cxn modelId="{F11E2F36-42C7-4A6D-9ECE-8C7D5CF3900D}" type="presParOf" srcId="{0DAC99A7-6C27-4D16-BFAC-F12D3B10B0B8}" destId="{D94DC1E5-0750-4831-8DD6-E67EF10C021E}" srcOrd="1" destOrd="0" presId="urn:microsoft.com/office/officeart/2005/8/layout/vList5"/>
    <dgm:cxn modelId="{EA51DDF2-D86F-408A-8D55-148047BB475D}" type="presParOf" srcId="{692179B1-5EFB-4555-8B6D-EC4C9A14A466}" destId="{842D7001-9B3A-4D42-805C-C490BD47648C}" srcOrd="1" destOrd="0" presId="urn:microsoft.com/office/officeart/2005/8/layout/vList5"/>
    <dgm:cxn modelId="{0DE96401-D739-455C-B65C-4D1DC7BDDF8E}" type="presParOf" srcId="{692179B1-5EFB-4555-8B6D-EC4C9A14A466}" destId="{9EB7799F-FA0F-4324-8703-3221A082D909}" srcOrd="2" destOrd="0" presId="urn:microsoft.com/office/officeart/2005/8/layout/vList5"/>
    <dgm:cxn modelId="{EF5FF637-B7B0-4013-B6AE-D5FA3B134EF8}" type="presParOf" srcId="{9EB7799F-FA0F-4324-8703-3221A082D909}" destId="{F94423F7-B558-4597-A25E-CC655369A125}" srcOrd="0" destOrd="0" presId="urn:microsoft.com/office/officeart/2005/8/layout/vList5"/>
    <dgm:cxn modelId="{5615474B-7C1A-4E9F-84DF-FD84628B8EFB}" type="presParOf" srcId="{9EB7799F-FA0F-4324-8703-3221A082D909}" destId="{EC43B79F-0CC7-4788-A879-FBA6A89FB2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16D31F-1005-42A5-A9AC-EF19B9E212C8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1FCD1731-59FE-4F8F-A121-ACAD2E9CA93A}">
      <dgm:prSet phldrT="[Texto]"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Desarrollo Institucional  Municipal</a:t>
          </a:r>
          <a:endParaRPr lang="es-CR" sz="1500" dirty="0">
            <a:latin typeface="Cambria" pitchFamily="18" charset="0"/>
          </a:endParaRPr>
        </a:p>
      </dgm:t>
    </dgm:pt>
    <dgm:pt modelId="{BBC53ADA-5136-42FE-B855-1B8F4427D7F5}" type="parTrans" cxnId="{976EF720-15E4-497C-8A48-9B94F9A69EE4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73E81C67-F627-486F-8E66-792DE77192EA}" type="sibTrans" cxnId="{976EF720-15E4-497C-8A48-9B94F9A69EE4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D19111CA-D273-4432-BB25-B1DB2E564850}">
      <dgm:prSet phldrT="[Texto]"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Equipamiento cantonal</a:t>
          </a:r>
          <a:endParaRPr lang="es-CR" sz="1500" dirty="0">
            <a:latin typeface="Cambria" pitchFamily="18" charset="0"/>
          </a:endParaRPr>
        </a:p>
      </dgm:t>
    </dgm:pt>
    <dgm:pt modelId="{FE1182B1-C0C3-4B6A-8D66-744C7E298E44}" type="parTrans" cxnId="{8E2A5A09-6769-45F7-85ED-9EBA146D988E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98B11210-216D-429D-BE11-DEEE9267F8DB}" type="sibTrans" cxnId="{8E2A5A09-6769-45F7-85ED-9EBA146D988E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7DFA496E-711A-4A31-9DA2-528644CD4C5C}">
      <dgm:prSet phldrT="[Texto]"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Servicios públicos</a:t>
          </a:r>
          <a:endParaRPr lang="es-CR" sz="1500" dirty="0">
            <a:latin typeface="Cambria" pitchFamily="18" charset="0"/>
          </a:endParaRPr>
        </a:p>
      </dgm:t>
    </dgm:pt>
    <dgm:pt modelId="{0FDBAC53-A93F-4437-A376-F91D00A981F5}" type="parTrans" cxnId="{1C09C720-7021-41AC-95D4-FA6755C2BBAA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22C2E03A-B0A7-4D01-9348-B0467CBA25A5}" type="sibTrans" cxnId="{1C09C720-7021-41AC-95D4-FA6755C2BBAA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4CCA7878-39B7-4E39-AA73-E53DCFE01864}">
      <dgm:prSet phldrT="[Texto]"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Infraestructura vial</a:t>
          </a:r>
          <a:endParaRPr lang="es-CR" sz="1500" dirty="0">
            <a:latin typeface="Cambria" pitchFamily="18" charset="0"/>
          </a:endParaRPr>
        </a:p>
      </dgm:t>
    </dgm:pt>
    <dgm:pt modelId="{B3F306D9-74DA-4125-8BBD-6C98CF551637}" type="parTrans" cxnId="{C430355C-D5EE-4FDB-8CD9-BADC311418FF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93D01014-861C-491B-A189-A5C8257605DF}" type="sibTrans" cxnId="{C430355C-D5EE-4FDB-8CD9-BADC311418FF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1ACEB2FC-A4A1-41EF-AC41-C919782FC663}">
      <dgm:prSet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Medio ambiente</a:t>
          </a:r>
          <a:endParaRPr lang="es-CR" sz="1500" dirty="0">
            <a:latin typeface="Cambria" pitchFamily="18" charset="0"/>
          </a:endParaRPr>
        </a:p>
      </dgm:t>
    </dgm:pt>
    <dgm:pt modelId="{AF866E3C-7CFE-453D-BD6D-7D7C2E3845AD}" type="parTrans" cxnId="{36170F24-3848-43D2-8524-456746075BA7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833E0199-717C-496F-A6D8-8750A801C7E9}" type="sibTrans" cxnId="{36170F24-3848-43D2-8524-456746075BA7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B06A67B9-1CAF-4B32-B381-0BB0C5EFCD3F}">
      <dgm:prSet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Ordenamiento territorial</a:t>
          </a:r>
          <a:endParaRPr lang="es-CR" sz="1500" dirty="0">
            <a:latin typeface="Cambria" pitchFamily="18" charset="0"/>
          </a:endParaRPr>
        </a:p>
      </dgm:t>
    </dgm:pt>
    <dgm:pt modelId="{746D8959-8381-44AC-A375-677E53AA52C1}" type="parTrans" cxnId="{1F652446-F75F-4A15-BF10-47E473B38B8A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AF0314AC-0D3D-4EC4-883A-A5906C383C88}" type="sibTrans" cxnId="{1F652446-F75F-4A15-BF10-47E473B38B8A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2676F4C3-0F2F-4742-9C30-A1523B793848}">
      <dgm:prSet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Desarrollo social local</a:t>
          </a:r>
          <a:endParaRPr lang="es-CR" sz="1500" dirty="0">
            <a:latin typeface="Cambria" pitchFamily="18" charset="0"/>
          </a:endParaRPr>
        </a:p>
      </dgm:t>
    </dgm:pt>
    <dgm:pt modelId="{2AF73EE3-DCEE-46A0-BC8F-56B2A6348202}" type="parTrans" cxnId="{4361CA5B-3162-4A02-A08D-B9A9B88B0189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372029B0-05C2-4CD9-B525-0497DC3FFFD1}" type="sibTrans" cxnId="{4361CA5B-3162-4A02-A08D-B9A9B88B0189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FC461DB3-EFA4-4576-B035-0F93A05F1550}">
      <dgm:prSet custT="1"/>
      <dgm:spPr/>
      <dgm:t>
        <a:bodyPr/>
        <a:lstStyle/>
        <a:p>
          <a:r>
            <a:rPr lang="es-CR" sz="1500" dirty="0" smtClean="0">
              <a:latin typeface="Cambria" pitchFamily="18" charset="0"/>
            </a:rPr>
            <a:t>Desarrollo económico local</a:t>
          </a:r>
          <a:endParaRPr lang="es-CR" sz="1500" dirty="0">
            <a:latin typeface="Cambria" pitchFamily="18" charset="0"/>
          </a:endParaRPr>
        </a:p>
      </dgm:t>
    </dgm:pt>
    <dgm:pt modelId="{E5CF55C7-27A9-435B-A380-5E1B345AD0C4}" type="parTrans" cxnId="{0FD0A660-B40E-4216-AA9B-132A4A71895A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24C72B17-8C4D-4C49-826A-709F6E9F1FC0}" type="sibTrans" cxnId="{0FD0A660-B40E-4216-AA9B-132A4A71895A}">
      <dgm:prSet/>
      <dgm:spPr/>
      <dgm:t>
        <a:bodyPr/>
        <a:lstStyle/>
        <a:p>
          <a:endParaRPr lang="es-CR" sz="1500" dirty="0">
            <a:latin typeface="Cambria" pitchFamily="18" charset="0"/>
          </a:endParaRPr>
        </a:p>
      </dgm:t>
    </dgm:pt>
    <dgm:pt modelId="{E2E32C29-B23D-4BA0-8A10-69502FE7C315}">
      <dgm:prSet phldrT="[Texto]" custT="1"/>
      <dgm:spPr/>
      <dgm:t>
        <a:bodyPr/>
        <a:lstStyle/>
        <a:p>
          <a:r>
            <a:rPr lang="es-CR" sz="1500" b="1" dirty="0" smtClean="0">
              <a:latin typeface="Cambria" pitchFamily="18" charset="0"/>
            </a:rPr>
            <a:t>AREAS ESTRATEGICAS MUNICIPALES</a:t>
          </a:r>
          <a:endParaRPr lang="es-CR" sz="1500" b="1" dirty="0">
            <a:latin typeface="Cambria" pitchFamily="18" charset="0"/>
          </a:endParaRPr>
        </a:p>
      </dgm:t>
    </dgm:pt>
    <dgm:pt modelId="{DCF6E807-5C79-491A-9569-7FBC1EBAAB2C}" type="sibTrans" cxnId="{21DAE1D7-DC97-4DC3-BD11-804E0185F3D7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4E11D057-9772-4696-B6A9-060323847E89}" type="parTrans" cxnId="{21DAE1D7-DC97-4DC3-BD11-804E0185F3D7}">
      <dgm:prSet/>
      <dgm:spPr/>
      <dgm:t>
        <a:bodyPr/>
        <a:lstStyle/>
        <a:p>
          <a:endParaRPr lang="es-CR" sz="1500">
            <a:latin typeface="Cambria" pitchFamily="18" charset="0"/>
          </a:endParaRPr>
        </a:p>
      </dgm:t>
    </dgm:pt>
    <dgm:pt modelId="{23EEFAFC-8B1F-4A10-804D-E0A5C8588CCE}" type="pres">
      <dgm:prSet presAssocID="{7116D31F-1005-42A5-A9AC-EF19B9E212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18B5FD5-20C9-4422-8368-F157628BD07D}" type="pres">
      <dgm:prSet presAssocID="{E2E32C29-B23D-4BA0-8A10-69502FE7C315}" presName="centerShape" presStyleLbl="node0" presStyleIdx="0" presStyleCnt="1" custScaleX="138949" custScaleY="126316"/>
      <dgm:spPr/>
      <dgm:t>
        <a:bodyPr/>
        <a:lstStyle/>
        <a:p>
          <a:endParaRPr lang="es-CR"/>
        </a:p>
      </dgm:t>
    </dgm:pt>
    <dgm:pt modelId="{C051681A-2E44-449B-8EE5-94D70302D44C}" type="pres">
      <dgm:prSet presAssocID="{1FCD1731-59FE-4F8F-A121-ACAD2E9CA93A}" presName="node" presStyleLbl="node1" presStyleIdx="0" presStyleCnt="8" custScaleX="171186" custScaleY="14640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B459BA8-A219-408C-B553-13A0DC032288}" type="pres">
      <dgm:prSet presAssocID="{1FCD1731-59FE-4F8F-A121-ACAD2E9CA93A}" presName="dummy" presStyleCnt="0"/>
      <dgm:spPr/>
      <dgm:t>
        <a:bodyPr/>
        <a:lstStyle/>
        <a:p>
          <a:endParaRPr lang="es-CR"/>
        </a:p>
      </dgm:t>
    </dgm:pt>
    <dgm:pt modelId="{6FC51CB4-A298-4CD7-95E1-C71D9601F2BC}" type="pres">
      <dgm:prSet presAssocID="{73E81C67-F627-486F-8E66-792DE77192EA}" presName="sibTrans" presStyleLbl="sibTrans2D1" presStyleIdx="0" presStyleCnt="8"/>
      <dgm:spPr/>
      <dgm:t>
        <a:bodyPr/>
        <a:lstStyle/>
        <a:p>
          <a:endParaRPr lang="es-CR"/>
        </a:p>
      </dgm:t>
    </dgm:pt>
    <dgm:pt modelId="{B88B3626-2785-4DED-9018-90E2D3F3E49E}" type="pres">
      <dgm:prSet presAssocID="{D19111CA-D273-4432-BB25-B1DB2E564850}" presName="node" presStyleLbl="node1" presStyleIdx="1" presStyleCnt="8" custScaleX="168028" custScaleY="146185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F06FB64-6947-4D82-BE23-5A47A015F94B}" type="pres">
      <dgm:prSet presAssocID="{D19111CA-D273-4432-BB25-B1DB2E564850}" presName="dummy" presStyleCnt="0"/>
      <dgm:spPr/>
      <dgm:t>
        <a:bodyPr/>
        <a:lstStyle/>
        <a:p>
          <a:endParaRPr lang="es-CR"/>
        </a:p>
      </dgm:t>
    </dgm:pt>
    <dgm:pt modelId="{6A118914-BE55-4424-81DF-429533D4022A}" type="pres">
      <dgm:prSet presAssocID="{98B11210-216D-429D-BE11-DEEE9267F8DB}" presName="sibTrans" presStyleLbl="sibTrans2D1" presStyleIdx="1" presStyleCnt="8"/>
      <dgm:spPr/>
      <dgm:t>
        <a:bodyPr/>
        <a:lstStyle/>
        <a:p>
          <a:endParaRPr lang="es-CR"/>
        </a:p>
      </dgm:t>
    </dgm:pt>
    <dgm:pt modelId="{FA14B68C-BAB5-41C8-A4FE-92C50860127D}" type="pres">
      <dgm:prSet presAssocID="{1ACEB2FC-A4A1-41EF-AC41-C919782FC663}" presName="node" presStyleLbl="node1" presStyleIdx="2" presStyleCnt="8" custScaleX="155414" custScaleY="14934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60BD13A-A7B3-40C9-8838-24D2C9D813ED}" type="pres">
      <dgm:prSet presAssocID="{1ACEB2FC-A4A1-41EF-AC41-C919782FC663}" presName="dummy" presStyleCnt="0"/>
      <dgm:spPr/>
      <dgm:t>
        <a:bodyPr/>
        <a:lstStyle/>
        <a:p>
          <a:endParaRPr lang="es-CR"/>
        </a:p>
      </dgm:t>
    </dgm:pt>
    <dgm:pt modelId="{B18C7B70-9708-4351-9CE3-9309F317AADA}" type="pres">
      <dgm:prSet presAssocID="{833E0199-717C-496F-A6D8-8750A801C7E9}" presName="sibTrans" presStyleLbl="sibTrans2D1" presStyleIdx="2" presStyleCnt="8"/>
      <dgm:spPr/>
      <dgm:t>
        <a:bodyPr/>
        <a:lstStyle/>
        <a:p>
          <a:endParaRPr lang="es-CR"/>
        </a:p>
      </dgm:t>
    </dgm:pt>
    <dgm:pt modelId="{7DA4148D-C0F0-4D62-A4D2-A89072728D9A}" type="pres">
      <dgm:prSet presAssocID="{B06A67B9-1CAF-4B32-B381-0BB0C5EFCD3F}" presName="node" presStyleLbl="node1" presStyleIdx="3" presStyleCnt="8" custScaleX="177715" custScaleY="152501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D667338-0290-4846-B596-1AF09E48C5FD}" type="pres">
      <dgm:prSet presAssocID="{B06A67B9-1CAF-4B32-B381-0BB0C5EFCD3F}" presName="dummy" presStyleCnt="0"/>
      <dgm:spPr/>
      <dgm:t>
        <a:bodyPr/>
        <a:lstStyle/>
        <a:p>
          <a:endParaRPr lang="es-CR"/>
        </a:p>
      </dgm:t>
    </dgm:pt>
    <dgm:pt modelId="{E658CAD8-9677-4775-BFD3-5E33044799D1}" type="pres">
      <dgm:prSet presAssocID="{AF0314AC-0D3D-4EC4-883A-A5906C383C88}" presName="sibTrans" presStyleLbl="sibTrans2D1" presStyleIdx="3" presStyleCnt="8"/>
      <dgm:spPr/>
      <dgm:t>
        <a:bodyPr/>
        <a:lstStyle/>
        <a:p>
          <a:endParaRPr lang="es-CR"/>
        </a:p>
      </dgm:t>
    </dgm:pt>
    <dgm:pt modelId="{140BA4B1-57B8-474B-9466-447AABEDFDB8}" type="pres">
      <dgm:prSet presAssocID="{2676F4C3-0F2F-4742-9C30-A1523B793848}" presName="node" presStyleLbl="node1" presStyleIdx="4" presStyleCnt="8" custScaleX="162853" custScaleY="15559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6B652B0-F08B-4EF7-A800-A3B88674EF52}" type="pres">
      <dgm:prSet presAssocID="{2676F4C3-0F2F-4742-9C30-A1523B793848}" presName="dummy" presStyleCnt="0"/>
      <dgm:spPr/>
      <dgm:t>
        <a:bodyPr/>
        <a:lstStyle/>
        <a:p>
          <a:endParaRPr lang="es-CR"/>
        </a:p>
      </dgm:t>
    </dgm:pt>
    <dgm:pt modelId="{CDB66020-4C5C-4C7E-9044-FCF9E908FE21}" type="pres">
      <dgm:prSet presAssocID="{372029B0-05C2-4CD9-B525-0497DC3FFFD1}" presName="sibTrans" presStyleLbl="sibTrans2D1" presStyleIdx="4" presStyleCnt="8"/>
      <dgm:spPr/>
      <dgm:t>
        <a:bodyPr/>
        <a:lstStyle/>
        <a:p>
          <a:endParaRPr lang="es-CR"/>
        </a:p>
      </dgm:t>
    </dgm:pt>
    <dgm:pt modelId="{62DF65EF-471B-4AB5-A852-D6B01EAB3AB7}" type="pres">
      <dgm:prSet presAssocID="{FC461DB3-EFA4-4576-B035-0F93A05F1550}" presName="node" presStyleLbl="node1" presStyleIdx="5" presStyleCnt="8" custScaleX="140328" custScaleY="160746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D234D5B-073F-4C2A-9CB8-081ED7BF2CFE}" type="pres">
      <dgm:prSet presAssocID="{FC461DB3-EFA4-4576-B035-0F93A05F1550}" presName="dummy" presStyleCnt="0"/>
      <dgm:spPr/>
      <dgm:t>
        <a:bodyPr/>
        <a:lstStyle/>
        <a:p>
          <a:endParaRPr lang="es-CR"/>
        </a:p>
      </dgm:t>
    </dgm:pt>
    <dgm:pt modelId="{2BE4D91A-704B-47A9-B1BC-226027D613EE}" type="pres">
      <dgm:prSet presAssocID="{24C72B17-8C4D-4C49-826A-709F6E9F1FC0}" presName="sibTrans" presStyleLbl="sibTrans2D1" presStyleIdx="5" presStyleCnt="8"/>
      <dgm:spPr/>
      <dgm:t>
        <a:bodyPr/>
        <a:lstStyle/>
        <a:p>
          <a:endParaRPr lang="es-CR"/>
        </a:p>
      </dgm:t>
    </dgm:pt>
    <dgm:pt modelId="{9269BB09-F0AB-4F71-B473-212A48B16223}" type="pres">
      <dgm:prSet presAssocID="{7DFA496E-711A-4A31-9DA2-528644CD4C5C}" presName="node" presStyleLbl="node1" presStyleIdx="6" presStyleCnt="8" custScaleX="181774" custScaleY="17560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F983B13-3CAC-403A-8985-8FC3108D8E1F}" type="pres">
      <dgm:prSet presAssocID="{7DFA496E-711A-4A31-9DA2-528644CD4C5C}" presName="dummy" presStyleCnt="0"/>
      <dgm:spPr/>
      <dgm:t>
        <a:bodyPr/>
        <a:lstStyle/>
        <a:p>
          <a:endParaRPr lang="es-CR"/>
        </a:p>
      </dgm:t>
    </dgm:pt>
    <dgm:pt modelId="{2C365AFF-0F8F-4E18-9713-6AB1E80A4F24}" type="pres">
      <dgm:prSet presAssocID="{22C2E03A-B0A7-4D01-9348-B0467CBA25A5}" presName="sibTrans" presStyleLbl="sibTrans2D1" presStyleIdx="6" presStyleCnt="8"/>
      <dgm:spPr/>
      <dgm:t>
        <a:bodyPr/>
        <a:lstStyle/>
        <a:p>
          <a:endParaRPr lang="es-CR"/>
        </a:p>
      </dgm:t>
    </dgm:pt>
    <dgm:pt modelId="{EEA80989-B772-4375-817F-D68C3E3C654B}" type="pres">
      <dgm:prSet presAssocID="{4CCA7878-39B7-4E39-AA73-E53DCFE01864}" presName="node" presStyleLbl="node1" presStyleIdx="7" presStyleCnt="8" custScaleX="145175" custScaleY="154430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4CE3EFE-A8B7-461C-9D8F-F5B5A59BDD47}" type="pres">
      <dgm:prSet presAssocID="{4CCA7878-39B7-4E39-AA73-E53DCFE01864}" presName="dummy" presStyleCnt="0"/>
      <dgm:spPr/>
      <dgm:t>
        <a:bodyPr/>
        <a:lstStyle/>
        <a:p>
          <a:endParaRPr lang="es-CR"/>
        </a:p>
      </dgm:t>
    </dgm:pt>
    <dgm:pt modelId="{8BFDF685-8591-4A63-9082-FB0D737659D1}" type="pres">
      <dgm:prSet presAssocID="{93D01014-861C-491B-A189-A5C8257605DF}" presName="sibTrans" presStyleLbl="sibTrans2D1" presStyleIdx="7" presStyleCnt="8"/>
      <dgm:spPr/>
      <dgm:t>
        <a:bodyPr/>
        <a:lstStyle/>
        <a:p>
          <a:endParaRPr lang="es-CR"/>
        </a:p>
      </dgm:t>
    </dgm:pt>
  </dgm:ptLst>
  <dgm:cxnLst>
    <dgm:cxn modelId="{7272BDFF-25DA-4439-97B1-F06353C2BB85}" type="presOf" srcId="{73E81C67-F627-486F-8E66-792DE77192EA}" destId="{6FC51CB4-A298-4CD7-95E1-C71D9601F2BC}" srcOrd="0" destOrd="0" presId="urn:microsoft.com/office/officeart/2005/8/layout/radial6"/>
    <dgm:cxn modelId="{976EF720-15E4-497C-8A48-9B94F9A69EE4}" srcId="{E2E32C29-B23D-4BA0-8A10-69502FE7C315}" destId="{1FCD1731-59FE-4F8F-A121-ACAD2E9CA93A}" srcOrd="0" destOrd="0" parTransId="{BBC53ADA-5136-42FE-B855-1B8F4427D7F5}" sibTransId="{73E81C67-F627-486F-8E66-792DE77192EA}"/>
    <dgm:cxn modelId="{E92E4C39-F0FA-4AAC-A16D-68578C28DAE4}" type="presOf" srcId="{1ACEB2FC-A4A1-41EF-AC41-C919782FC663}" destId="{FA14B68C-BAB5-41C8-A4FE-92C50860127D}" srcOrd="0" destOrd="0" presId="urn:microsoft.com/office/officeart/2005/8/layout/radial6"/>
    <dgm:cxn modelId="{FCC1A2DB-0937-435A-BEE0-72CE2049748D}" type="presOf" srcId="{98B11210-216D-429D-BE11-DEEE9267F8DB}" destId="{6A118914-BE55-4424-81DF-429533D4022A}" srcOrd="0" destOrd="0" presId="urn:microsoft.com/office/officeart/2005/8/layout/radial6"/>
    <dgm:cxn modelId="{1C09C720-7021-41AC-95D4-FA6755C2BBAA}" srcId="{E2E32C29-B23D-4BA0-8A10-69502FE7C315}" destId="{7DFA496E-711A-4A31-9DA2-528644CD4C5C}" srcOrd="6" destOrd="0" parTransId="{0FDBAC53-A93F-4437-A376-F91D00A981F5}" sibTransId="{22C2E03A-B0A7-4D01-9348-B0467CBA25A5}"/>
    <dgm:cxn modelId="{F73051A8-829F-4D08-A9D1-A6FBE6D76A21}" type="presOf" srcId="{93D01014-861C-491B-A189-A5C8257605DF}" destId="{8BFDF685-8591-4A63-9082-FB0D737659D1}" srcOrd="0" destOrd="0" presId="urn:microsoft.com/office/officeart/2005/8/layout/radial6"/>
    <dgm:cxn modelId="{347558B4-297E-4A25-A06E-E0A516D6686B}" type="presOf" srcId="{7DFA496E-711A-4A31-9DA2-528644CD4C5C}" destId="{9269BB09-F0AB-4F71-B473-212A48B16223}" srcOrd="0" destOrd="0" presId="urn:microsoft.com/office/officeart/2005/8/layout/radial6"/>
    <dgm:cxn modelId="{F937509A-2AE7-48D8-8EC1-690642CF8D68}" type="presOf" srcId="{E2E32C29-B23D-4BA0-8A10-69502FE7C315}" destId="{F18B5FD5-20C9-4422-8368-F157628BD07D}" srcOrd="0" destOrd="0" presId="urn:microsoft.com/office/officeart/2005/8/layout/radial6"/>
    <dgm:cxn modelId="{1F652446-F75F-4A15-BF10-47E473B38B8A}" srcId="{E2E32C29-B23D-4BA0-8A10-69502FE7C315}" destId="{B06A67B9-1CAF-4B32-B381-0BB0C5EFCD3F}" srcOrd="3" destOrd="0" parTransId="{746D8959-8381-44AC-A375-677E53AA52C1}" sibTransId="{AF0314AC-0D3D-4EC4-883A-A5906C383C88}"/>
    <dgm:cxn modelId="{212E94CB-2E78-4A20-BA5C-56AA6B194F20}" type="presOf" srcId="{2676F4C3-0F2F-4742-9C30-A1523B793848}" destId="{140BA4B1-57B8-474B-9466-447AABEDFDB8}" srcOrd="0" destOrd="0" presId="urn:microsoft.com/office/officeart/2005/8/layout/radial6"/>
    <dgm:cxn modelId="{8E2A5A09-6769-45F7-85ED-9EBA146D988E}" srcId="{E2E32C29-B23D-4BA0-8A10-69502FE7C315}" destId="{D19111CA-D273-4432-BB25-B1DB2E564850}" srcOrd="1" destOrd="0" parTransId="{FE1182B1-C0C3-4B6A-8D66-744C7E298E44}" sibTransId="{98B11210-216D-429D-BE11-DEEE9267F8DB}"/>
    <dgm:cxn modelId="{E98A2275-5F11-40B4-805A-D7787FE3A3B2}" type="presOf" srcId="{7116D31F-1005-42A5-A9AC-EF19B9E212C8}" destId="{23EEFAFC-8B1F-4A10-804D-E0A5C8588CCE}" srcOrd="0" destOrd="0" presId="urn:microsoft.com/office/officeart/2005/8/layout/radial6"/>
    <dgm:cxn modelId="{7B490A81-9151-4BE5-AE63-60DB418AA925}" type="presOf" srcId="{24C72B17-8C4D-4C49-826A-709F6E9F1FC0}" destId="{2BE4D91A-704B-47A9-B1BC-226027D613EE}" srcOrd="0" destOrd="0" presId="urn:microsoft.com/office/officeart/2005/8/layout/radial6"/>
    <dgm:cxn modelId="{4361CA5B-3162-4A02-A08D-B9A9B88B0189}" srcId="{E2E32C29-B23D-4BA0-8A10-69502FE7C315}" destId="{2676F4C3-0F2F-4742-9C30-A1523B793848}" srcOrd="4" destOrd="0" parTransId="{2AF73EE3-DCEE-46A0-BC8F-56B2A6348202}" sibTransId="{372029B0-05C2-4CD9-B525-0497DC3FFFD1}"/>
    <dgm:cxn modelId="{1BE1C570-8885-4247-8304-2BA28A465DC5}" type="presOf" srcId="{22C2E03A-B0A7-4D01-9348-B0467CBA25A5}" destId="{2C365AFF-0F8F-4E18-9713-6AB1E80A4F24}" srcOrd="0" destOrd="0" presId="urn:microsoft.com/office/officeart/2005/8/layout/radial6"/>
    <dgm:cxn modelId="{21DAE1D7-DC97-4DC3-BD11-804E0185F3D7}" srcId="{7116D31F-1005-42A5-A9AC-EF19B9E212C8}" destId="{E2E32C29-B23D-4BA0-8A10-69502FE7C315}" srcOrd="0" destOrd="0" parTransId="{4E11D057-9772-4696-B6A9-060323847E89}" sibTransId="{DCF6E807-5C79-491A-9569-7FBC1EBAAB2C}"/>
    <dgm:cxn modelId="{651B5D6B-A379-4D5D-808A-ED7658300F6F}" type="presOf" srcId="{833E0199-717C-496F-A6D8-8750A801C7E9}" destId="{B18C7B70-9708-4351-9CE3-9309F317AADA}" srcOrd="0" destOrd="0" presId="urn:microsoft.com/office/officeart/2005/8/layout/radial6"/>
    <dgm:cxn modelId="{C430355C-D5EE-4FDB-8CD9-BADC311418FF}" srcId="{E2E32C29-B23D-4BA0-8A10-69502FE7C315}" destId="{4CCA7878-39B7-4E39-AA73-E53DCFE01864}" srcOrd="7" destOrd="0" parTransId="{B3F306D9-74DA-4125-8BBD-6C98CF551637}" sibTransId="{93D01014-861C-491B-A189-A5C8257605DF}"/>
    <dgm:cxn modelId="{C8F9E1F2-86D9-47A2-A014-6E754BE31780}" type="presOf" srcId="{AF0314AC-0D3D-4EC4-883A-A5906C383C88}" destId="{E658CAD8-9677-4775-BFD3-5E33044799D1}" srcOrd="0" destOrd="0" presId="urn:microsoft.com/office/officeart/2005/8/layout/radial6"/>
    <dgm:cxn modelId="{1ADBF8CE-5C4F-4FAA-B107-BAA48826BE31}" type="presOf" srcId="{372029B0-05C2-4CD9-B525-0497DC3FFFD1}" destId="{CDB66020-4C5C-4C7E-9044-FCF9E908FE21}" srcOrd="0" destOrd="0" presId="urn:microsoft.com/office/officeart/2005/8/layout/radial6"/>
    <dgm:cxn modelId="{36170F24-3848-43D2-8524-456746075BA7}" srcId="{E2E32C29-B23D-4BA0-8A10-69502FE7C315}" destId="{1ACEB2FC-A4A1-41EF-AC41-C919782FC663}" srcOrd="2" destOrd="0" parTransId="{AF866E3C-7CFE-453D-BD6D-7D7C2E3845AD}" sibTransId="{833E0199-717C-496F-A6D8-8750A801C7E9}"/>
    <dgm:cxn modelId="{26119693-FA4E-4817-9EF0-62E8B4C5801C}" type="presOf" srcId="{B06A67B9-1CAF-4B32-B381-0BB0C5EFCD3F}" destId="{7DA4148D-C0F0-4D62-A4D2-A89072728D9A}" srcOrd="0" destOrd="0" presId="urn:microsoft.com/office/officeart/2005/8/layout/radial6"/>
    <dgm:cxn modelId="{6CAD470B-DC84-4807-8276-3157AE78A0F3}" type="presOf" srcId="{1FCD1731-59FE-4F8F-A121-ACAD2E9CA93A}" destId="{C051681A-2E44-449B-8EE5-94D70302D44C}" srcOrd="0" destOrd="0" presId="urn:microsoft.com/office/officeart/2005/8/layout/radial6"/>
    <dgm:cxn modelId="{2B262763-F82E-4F77-903E-AA381321ADC7}" type="presOf" srcId="{4CCA7878-39B7-4E39-AA73-E53DCFE01864}" destId="{EEA80989-B772-4375-817F-D68C3E3C654B}" srcOrd="0" destOrd="0" presId="urn:microsoft.com/office/officeart/2005/8/layout/radial6"/>
    <dgm:cxn modelId="{D93E832A-4332-4DD3-B0A2-788BCA8EAD85}" type="presOf" srcId="{FC461DB3-EFA4-4576-B035-0F93A05F1550}" destId="{62DF65EF-471B-4AB5-A852-D6B01EAB3AB7}" srcOrd="0" destOrd="0" presId="urn:microsoft.com/office/officeart/2005/8/layout/radial6"/>
    <dgm:cxn modelId="{1CC5FBBB-B5E3-4AED-B332-93F050DA3633}" type="presOf" srcId="{D19111CA-D273-4432-BB25-B1DB2E564850}" destId="{B88B3626-2785-4DED-9018-90E2D3F3E49E}" srcOrd="0" destOrd="0" presId="urn:microsoft.com/office/officeart/2005/8/layout/radial6"/>
    <dgm:cxn modelId="{0FD0A660-B40E-4216-AA9B-132A4A71895A}" srcId="{E2E32C29-B23D-4BA0-8A10-69502FE7C315}" destId="{FC461DB3-EFA4-4576-B035-0F93A05F1550}" srcOrd="5" destOrd="0" parTransId="{E5CF55C7-27A9-435B-A380-5E1B345AD0C4}" sibTransId="{24C72B17-8C4D-4C49-826A-709F6E9F1FC0}"/>
    <dgm:cxn modelId="{AA65EB01-2D3D-4504-8B63-65A19F4419F6}" type="presParOf" srcId="{23EEFAFC-8B1F-4A10-804D-E0A5C8588CCE}" destId="{F18B5FD5-20C9-4422-8368-F157628BD07D}" srcOrd="0" destOrd="0" presId="urn:microsoft.com/office/officeart/2005/8/layout/radial6"/>
    <dgm:cxn modelId="{A7002581-F4E8-4103-8869-FAE918DDDC51}" type="presParOf" srcId="{23EEFAFC-8B1F-4A10-804D-E0A5C8588CCE}" destId="{C051681A-2E44-449B-8EE5-94D70302D44C}" srcOrd="1" destOrd="0" presId="urn:microsoft.com/office/officeart/2005/8/layout/radial6"/>
    <dgm:cxn modelId="{A0018730-507F-4AE8-9105-5C221A7D2E8E}" type="presParOf" srcId="{23EEFAFC-8B1F-4A10-804D-E0A5C8588CCE}" destId="{8B459BA8-A219-408C-B553-13A0DC032288}" srcOrd="2" destOrd="0" presId="urn:microsoft.com/office/officeart/2005/8/layout/radial6"/>
    <dgm:cxn modelId="{33BFA836-A186-476E-9BE6-76D3B2FCA1EA}" type="presParOf" srcId="{23EEFAFC-8B1F-4A10-804D-E0A5C8588CCE}" destId="{6FC51CB4-A298-4CD7-95E1-C71D9601F2BC}" srcOrd="3" destOrd="0" presId="urn:microsoft.com/office/officeart/2005/8/layout/radial6"/>
    <dgm:cxn modelId="{A3882FC1-5503-4294-905A-8B141A80707F}" type="presParOf" srcId="{23EEFAFC-8B1F-4A10-804D-E0A5C8588CCE}" destId="{B88B3626-2785-4DED-9018-90E2D3F3E49E}" srcOrd="4" destOrd="0" presId="urn:microsoft.com/office/officeart/2005/8/layout/radial6"/>
    <dgm:cxn modelId="{F24CFE9C-0AF3-4486-B653-FBF8219BDCA4}" type="presParOf" srcId="{23EEFAFC-8B1F-4A10-804D-E0A5C8588CCE}" destId="{7F06FB64-6947-4D82-BE23-5A47A015F94B}" srcOrd="5" destOrd="0" presId="urn:microsoft.com/office/officeart/2005/8/layout/radial6"/>
    <dgm:cxn modelId="{82C5D89E-A3F7-45F5-877B-E1F2457BC38E}" type="presParOf" srcId="{23EEFAFC-8B1F-4A10-804D-E0A5C8588CCE}" destId="{6A118914-BE55-4424-81DF-429533D4022A}" srcOrd="6" destOrd="0" presId="urn:microsoft.com/office/officeart/2005/8/layout/radial6"/>
    <dgm:cxn modelId="{C978E1A7-BE7F-4C62-8BEF-C2EBEABA79DD}" type="presParOf" srcId="{23EEFAFC-8B1F-4A10-804D-E0A5C8588CCE}" destId="{FA14B68C-BAB5-41C8-A4FE-92C50860127D}" srcOrd="7" destOrd="0" presId="urn:microsoft.com/office/officeart/2005/8/layout/radial6"/>
    <dgm:cxn modelId="{4EBCB29A-B21B-418C-9D49-E9F8A3B297F7}" type="presParOf" srcId="{23EEFAFC-8B1F-4A10-804D-E0A5C8588CCE}" destId="{960BD13A-A7B3-40C9-8838-24D2C9D813ED}" srcOrd="8" destOrd="0" presId="urn:microsoft.com/office/officeart/2005/8/layout/radial6"/>
    <dgm:cxn modelId="{BF4B92DC-D1EE-4E84-B3EB-4C98801C1C30}" type="presParOf" srcId="{23EEFAFC-8B1F-4A10-804D-E0A5C8588CCE}" destId="{B18C7B70-9708-4351-9CE3-9309F317AADA}" srcOrd="9" destOrd="0" presId="urn:microsoft.com/office/officeart/2005/8/layout/radial6"/>
    <dgm:cxn modelId="{658C82AE-BEE6-4D2D-BC75-3AEFE46E6CB3}" type="presParOf" srcId="{23EEFAFC-8B1F-4A10-804D-E0A5C8588CCE}" destId="{7DA4148D-C0F0-4D62-A4D2-A89072728D9A}" srcOrd="10" destOrd="0" presId="urn:microsoft.com/office/officeart/2005/8/layout/radial6"/>
    <dgm:cxn modelId="{B198966D-F9B7-4A48-9FC6-1E75D1C62534}" type="presParOf" srcId="{23EEFAFC-8B1F-4A10-804D-E0A5C8588CCE}" destId="{ED667338-0290-4846-B596-1AF09E48C5FD}" srcOrd="11" destOrd="0" presId="urn:microsoft.com/office/officeart/2005/8/layout/radial6"/>
    <dgm:cxn modelId="{4EDDD234-F221-44C7-B580-B93E1830EAA2}" type="presParOf" srcId="{23EEFAFC-8B1F-4A10-804D-E0A5C8588CCE}" destId="{E658CAD8-9677-4775-BFD3-5E33044799D1}" srcOrd="12" destOrd="0" presId="urn:microsoft.com/office/officeart/2005/8/layout/radial6"/>
    <dgm:cxn modelId="{8CDC19B7-A612-4E05-B3F4-7F9A03B4F333}" type="presParOf" srcId="{23EEFAFC-8B1F-4A10-804D-E0A5C8588CCE}" destId="{140BA4B1-57B8-474B-9466-447AABEDFDB8}" srcOrd="13" destOrd="0" presId="urn:microsoft.com/office/officeart/2005/8/layout/radial6"/>
    <dgm:cxn modelId="{086DEA28-5847-4076-8F8E-2DCE7D8F08B9}" type="presParOf" srcId="{23EEFAFC-8B1F-4A10-804D-E0A5C8588CCE}" destId="{16B652B0-F08B-4EF7-A800-A3B88674EF52}" srcOrd="14" destOrd="0" presId="urn:microsoft.com/office/officeart/2005/8/layout/radial6"/>
    <dgm:cxn modelId="{E82E07D4-F50A-4348-9A35-EF7FC8766FF3}" type="presParOf" srcId="{23EEFAFC-8B1F-4A10-804D-E0A5C8588CCE}" destId="{CDB66020-4C5C-4C7E-9044-FCF9E908FE21}" srcOrd="15" destOrd="0" presId="urn:microsoft.com/office/officeart/2005/8/layout/radial6"/>
    <dgm:cxn modelId="{A0600882-AAF0-4E21-8763-A7119474B779}" type="presParOf" srcId="{23EEFAFC-8B1F-4A10-804D-E0A5C8588CCE}" destId="{62DF65EF-471B-4AB5-A852-D6B01EAB3AB7}" srcOrd="16" destOrd="0" presId="urn:microsoft.com/office/officeart/2005/8/layout/radial6"/>
    <dgm:cxn modelId="{C36B1B83-2C6A-4323-A297-A0C4383390CA}" type="presParOf" srcId="{23EEFAFC-8B1F-4A10-804D-E0A5C8588CCE}" destId="{7D234D5B-073F-4C2A-9CB8-081ED7BF2CFE}" srcOrd="17" destOrd="0" presId="urn:microsoft.com/office/officeart/2005/8/layout/radial6"/>
    <dgm:cxn modelId="{7CCADCAC-C478-43F2-AFEA-5C650F9D5C5B}" type="presParOf" srcId="{23EEFAFC-8B1F-4A10-804D-E0A5C8588CCE}" destId="{2BE4D91A-704B-47A9-B1BC-226027D613EE}" srcOrd="18" destOrd="0" presId="urn:microsoft.com/office/officeart/2005/8/layout/radial6"/>
    <dgm:cxn modelId="{0DF4D9B9-7C86-423B-8C98-A6CA4D30B9D9}" type="presParOf" srcId="{23EEFAFC-8B1F-4A10-804D-E0A5C8588CCE}" destId="{9269BB09-F0AB-4F71-B473-212A48B16223}" srcOrd="19" destOrd="0" presId="urn:microsoft.com/office/officeart/2005/8/layout/radial6"/>
    <dgm:cxn modelId="{FCBDDE38-F7B7-4A5A-8856-6DB9638B3D27}" type="presParOf" srcId="{23EEFAFC-8B1F-4A10-804D-E0A5C8588CCE}" destId="{8F983B13-3CAC-403A-8985-8FC3108D8E1F}" srcOrd="20" destOrd="0" presId="urn:microsoft.com/office/officeart/2005/8/layout/radial6"/>
    <dgm:cxn modelId="{DD999EE5-2494-475A-A6C3-B665605A4E66}" type="presParOf" srcId="{23EEFAFC-8B1F-4A10-804D-E0A5C8588CCE}" destId="{2C365AFF-0F8F-4E18-9713-6AB1E80A4F24}" srcOrd="21" destOrd="0" presId="urn:microsoft.com/office/officeart/2005/8/layout/radial6"/>
    <dgm:cxn modelId="{41372623-7505-40F4-8C39-9332882B9DB2}" type="presParOf" srcId="{23EEFAFC-8B1F-4A10-804D-E0A5C8588CCE}" destId="{EEA80989-B772-4375-817F-D68C3E3C654B}" srcOrd="22" destOrd="0" presId="urn:microsoft.com/office/officeart/2005/8/layout/radial6"/>
    <dgm:cxn modelId="{5E6C1630-53A7-428E-882A-33C3B50BE05B}" type="presParOf" srcId="{23EEFAFC-8B1F-4A10-804D-E0A5C8588CCE}" destId="{A4CE3EFE-A8B7-461C-9D8F-F5B5A59BDD47}" srcOrd="23" destOrd="0" presId="urn:microsoft.com/office/officeart/2005/8/layout/radial6"/>
    <dgm:cxn modelId="{63451D82-C512-4223-AC2D-A486C2EC7D6B}" type="presParOf" srcId="{23EEFAFC-8B1F-4A10-804D-E0A5C8588CCE}" destId="{8BFDF685-8591-4A63-9082-FB0D737659D1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267227-D8CB-4869-889D-0EF1C43DA945}" type="doc">
      <dgm:prSet loTypeId="urn:microsoft.com/office/officeart/2005/8/layout/radial1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R"/>
        </a:p>
      </dgm:t>
    </dgm:pt>
    <dgm:pt modelId="{F0DB157E-35C2-4CEA-9B66-423C557CAF7A}">
      <dgm:prSet phldrT="[Texto]" custT="1"/>
      <dgm:spPr/>
      <dgm:t>
        <a:bodyPr/>
        <a:lstStyle/>
        <a:p>
          <a:r>
            <a:rPr lang="es-ES_tradnl" sz="1200" b="1" u="sng" smtClean="0"/>
            <a:t>CONSEJO DE COMPETITIVIDAD</a:t>
          </a:r>
          <a:endParaRPr lang="es-CR" sz="1200" dirty="0"/>
        </a:p>
      </dgm:t>
    </dgm:pt>
    <dgm:pt modelId="{75985327-2A9C-4A13-A624-D5A8D37150E9}" type="parTrans" cxnId="{3E9418F5-DF3E-4F15-B03D-620526C3CDF2}">
      <dgm:prSet/>
      <dgm:spPr/>
      <dgm:t>
        <a:bodyPr/>
        <a:lstStyle/>
        <a:p>
          <a:endParaRPr lang="es-CR" sz="1200"/>
        </a:p>
      </dgm:t>
    </dgm:pt>
    <dgm:pt modelId="{5F4D4998-ECDD-44BC-91A6-E93803093FA5}" type="sibTrans" cxnId="{3E9418F5-DF3E-4F15-B03D-620526C3CDF2}">
      <dgm:prSet/>
      <dgm:spPr/>
      <dgm:t>
        <a:bodyPr/>
        <a:lstStyle/>
        <a:p>
          <a:endParaRPr lang="es-CR" sz="1200"/>
        </a:p>
      </dgm:t>
    </dgm:pt>
    <dgm:pt modelId="{58A5741D-9FFC-42EC-A0DB-A07B49D5FADB}">
      <dgm:prSet phldrT="[Texto]" custT="1"/>
      <dgm:spPr/>
      <dgm:t>
        <a:bodyPr/>
        <a:lstStyle/>
        <a:p>
          <a:r>
            <a:rPr lang="es-ES_tradnl" sz="1200" b="1" u="none" dirty="0" smtClean="0"/>
            <a:t>MODELO DE COMPETITIVIDAD Y DE NEGOCIOS</a:t>
          </a:r>
          <a:endParaRPr lang="es-CR" sz="1200" u="none" dirty="0"/>
        </a:p>
      </dgm:t>
    </dgm:pt>
    <dgm:pt modelId="{D4C7F5FC-EBF4-4040-906C-D62AED4DCA37}" type="parTrans" cxnId="{EDFDCFFE-EC6A-43C9-A9F8-1D8D39B96549}">
      <dgm:prSet custT="1"/>
      <dgm:spPr/>
      <dgm:t>
        <a:bodyPr/>
        <a:lstStyle/>
        <a:p>
          <a:endParaRPr lang="es-CR" sz="1200"/>
        </a:p>
      </dgm:t>
    </dgm:pt>
    <dgm:pt modelId="{176657EA-5280-4A8B-AD7F-6C4E845090A1}" type="sibTrans" cxnId="{EDFDCFFE-EC6A-43C9-A9F8-1D8D39B96549}">
      <dgm:prSet/>
      <dgm:spPr/>
      <dgm:t>
        <a:bodyPr/>
        <a:lstStyle/>
        <a:p>
          <a:endParaRPr lang="es-CR" sz="1200"/>
        </a:p>
      </dgm:t>
    </dgm:pt>
    <dgm:pt modelId="{86F0DD14-B581-4608-AB1E-F57793B1022E}">
      <dgm:prSet phldrT="[Texto]" custT="1"/>
      <dgm:spPr/>
      <dgm:t>
        <a:bodyPr/>
        <a:lstStyle/>
        <a:p>
          <a:r>
            <a:rPr lang="es-ES_tradnl" sz="1200" b="1" smtClean="0"/>
            <a:t>SIMPLIFICACIÓN DE TRÁMITES</a:t>
          </a:r>
          <a:endParaRPr lang="es-CR" sz="1200" dirty="0"/>
        </a:p>
      </dgm:t>
    </dgm:pt>
    <dgm:pt modelId="{C063B05E-ABCE-425C-BEE4-C8ED0C7538D2}" type="parTrans" cxnId="{8BFA50F1-DED7-4660-AA4E-6BF5C5EA7FBD}">
      <dgm:prSet custT="1"/>
      <dgm:spPr/>
      <dgm:t>
        <a:bodyPr/>
        <a:lstStyle/>
        <a:p>
          <a:endParaRPr lang="es-CR" sz="1200"/>
        </a:p>
      </dgm:t>
    </dgm:pt>
    <dgm:pt modelId="{3E99502A-54B3-4343-B5B9-8EC753199A1A}" type="sibTrans" cxnId="{8BFA50F1-DED7-4660-AA4E-6BF5C5EA7FBD}">
      <dgm:prSet/>
      <dgm:spPr/>
      <dgm:t>
        <a:bodyPr/>
        <a:lstStyle/>
        <a:p>
          <a:endParaRPr lang="es-CR" sz="1200"/>
        </a:p>
      </dgm:t>
    </dgm:pt>
    <dgm:pt modelId="{F25B813A-581E-4CF2-A294-69EB01DA7637}">
      <dgm:prSet phldrT="[Texto]" custT="1"/>
      <dgm:spPr/>
      <dgm:t>
        <a:bodyPr/>
        <a:lstStyle/>
        <a:p>
          <a:r>
            <a:rPr lang="es-ES_tradnl" sz="1200" b="1" smtClean="0"/>
            <a:t>ENCADENAMIENTOS PRODUCTIVOS</a:t>
          </a:r>
          <a:endParaRPr lang="es-CR" sz="1200" dirty="0"/>
        </a:p>
      </dgm:t>
    </dgm:pt>
    <dgm:pt modelId="{1F3247CE-F4FF-44CA-8CA9-457903C8D969}" type="parTrans" cxnId="{FCED5E2F-0BB7-46EB-8B7E-D5ACDB93DABB}">
      <dgm:prSet custT="1"/>
      <dgm:spPr/>
      <dgm:t>
        <a:bodyPr/>
        <a:lstStyle/>
        <a:p>
          <a:endParaRPr lang="es-CR" sz="1200"/>
        </a:p>
      </dgm:t>
    </dgm:pt>
    <dgm:pt modelId="{97DF31B7-0535-4F2C-8B1E-78F4066D3F63}" type="sibTrans" cxnId="{FCED5E2F-0BB7-46EB-8B7E-D5ACDB93DABB}">
      <dgm:prSet/>
      <dgm:spPr/>
      <dgm:t>
        <a:bodyPr/>
        <a:lstStyle/>
        <a:p>
          <a:endParaRPr lang="es-CR" sz="1200"/>
        </a:p>
      </dgm:t>
    </dgm:pt>
    <dgm:pt modelId="{D672E01D-AEE8-4D64-B9EC-F717349E2404}">
      <dgm:prSet phldrT="[Texto]" custT="1"/>
      <dgm:spPr/>
      <dgm:t>
        <a:bodyPr/>
        <a:lstStyle/>
        <a:p>
          <a:r>
            <a:rPr lang="es-ES_tradnl" sz="1200" b="1" dirty="0" smtClean="0"/>
            <a:t>PROYECTOS DEMOSTRATIVOS</a:t>
          </a:r>
          <a:endParaRPr lang="es-CR" sz="1200" dirty="0"/>
        </a:p>
      </dgm:t>
    </dgm:pt>
    <dgm:pt modelId="{ED836D1B-A276-497A-B4DD-B135F4F9726D}" type="parTrans" cxnId="{B25E60B9-49B4-4161-A4A0-375EF6C71D3A}">
      <dgm:prSet custT="1"/>
      <dgm:spPr/>
      <dgm:t>
        <a:bodyPr/>
        <a:lstStyle/>
        <a:p>
          <a:endParaRPr lang="es-CR" sz="1200"/>
        </a:p>
      </dgm:t>
    </dgm:pt>
    <dgm:pt modelId="{C6ADB4AD-0ED0-4438-8685-03E1C4B7F3A6}" type="sibTrans" cxnId="{B25E60B9-49B4-4161-A4A0-375EF6C71D3A}">
      <dgm:prSet/>
      <dgm:spPr/>
      <dgm:t>
        <a:bodyPr/>
        <a:lstStyle/>
        <a:p>
          <a:endParaRPr lang="es-CR" sz="1200"/>
        </a:p>
      </dgm:t>
    </dgm:pt>
    <dgm:pt modelId="{09E0AA45-FBA3-4F79-99FC-7A050065A903}">
      <dgm:prSet phldrT="[Texto]" custT="1"/>
      <dgm:spPr/>
      <dgm:t>
        <a:bodyPr/>
        <a:lstStyle/>
        <a:p>
          <a:r>
            <a:rPr lang="es-ES_tradnl" sz="1200" b="1" smtClean="0"/>
            <a:t>FORTALECIMIENTO GOBIERNOS LOCALES</a:t>
          </a:r>
          <a:endParaRPr lang="es-CR" sz="1200" dirty="0"/>
        </a:p>
      </dgm:t>
    </dgm:pt>
    <dgm:pt modelId="{1D6D41E4-DD4E-46E7-97DE-3B8DD9F264C7}" type="parTrans" cxnId="{DB74CB8E-0092-464E-9125-328695384C5A}">
      <dgm:prSet custT="1"/>
      <dgm:spPr/>
      <dgm:t>
        <a:bodyPr/>
        <a:lstStyle/>
        <a:p>
          <a:endParaRPr lang="es-CR" sz="1200"/>
        </a:p>
      </dgm:t>
    </dgm:pt>
    <dgm:pt modelId="{81CDDB28-23A9-4611-BFEB-4C98AD6F17BD}" type="sibTrans" cxnId="{DB74CB8E-0092-464E-9125-328695384C5A}">
      <dgm:prSet/>
      <dgm:spPr/>
      <dgm:t>
        <a:bodyPr/>
        <a:lstStyle/>
        <a:p>
          <a:endParaRPr lang="es-CR" sz="1200"/>
        </a:p>
      </dgm:t>
    </dgm:pt>
    <dgm:pt modelId="{09442361-8ED9-4D90-AE35-3FF24C34E76C}">
      <dgm:prSet phldrT="[Texto]" custT="1"/>
      <dgm:spPr/>
      <dgm:t>
        <a:bodyPr/>
        <a:lstStyle/>
        <a:p>
          <a:r>
            <a:rPr lang="es-ES_tradnl" sz="1200" b="1" smtClean="0"/>
            <a:t>OBSERVATORIO</a:t>
          </a:r>
          <a:endParaRPr lang="es-CR" sz="1200" dirty="0"/>
        </a:p>
      </dgm:t>
    </dgm:pt>
    <dgm:pt modelId="{5E3B6626-67B8-448D-BCAA-CD80330F9147}" type="parTrans" cxnId="{C1A71F2F-A7EF-48F3-A0A6-5E56B7503BE0}">
      <dgm:prSet custT="1"/>
      <dgm:spPr/>
      <dgm:t>
        <a:bodyPr/>
        <a:lstStyle/>
        <a:p>
          <a:endParaRPr lang="es-CR" sz="1200"/>
        </a:p>
      </dgm:t>
    </dgm:pt>
    <dgm:pt modelId="{099B6FC9-950D-44D0-B713-1892A8B8DEE2}" type="sibTrans" cxnId="{C1A71F2F-A7EF-48F3-A0A6-5E56B7503BE0}">
      <dgm:prSet/>
      <dgm:spPr/>
      <dgm:t>
        <a:bodyPr/>
        <a:lstStyle/>
        <a:p>
          <a:endParaRPr lang="es-CR" sz="1200"/>
        </a:p>
      </dgm:t>
    </dgm:pt>
    <dgm:pt modelId="{D65669CD-9AAC-41ED-B0CD-B4A3923D1262}">
      <dgm:prSet custT="1"/>
      <dgm:spPr/>
      <dgm:t>
        <a:bodyPr/>
        <a:lstStyle/>
        <a:p>
          <a:r>
            <a:rPr lang="es-ES_tradnl" sz="1200" b="1" smtClean="0"/>
            <a:t>AGROINDUSTRIA Y TURISMO</a:t>
          </a:r>
          <a:endParaRPr lang="es-ES_tradnl" sz="1200" b="1" dirty="0"/>
        </a:p>
      </dgm:t>
    </dgm:pt>
    <dgm:pt modelId="{DC48E2AF-7BC9-4DAE-ADA2-347345FE59B1}" type="parTrans" cxnId="{38DE1D70-38DB-4717-BFC1-C157CE033EC9}">
      <dgm:prSet custT="1"/>
      <dgm:spPr/>
      <dgm:t>
        <a:bodyPr/>
        <a:lstStyle/>
        <a:p>
          <a:endParaRPr lang="es-CR" sz="1200"/>
        </a:p>
      </dgm:t>
    </dgm:pt>
    <dgm:pt modelId="{06822690-6ADC-4BB7-8DBB-8DB45139C071}" type="sibTrans" cxnId="{38DE1D70-38DB-4717-BFC1-C157CE033EC9}">
      <dgm:prSet/>
      <dgm:spPr/>
      <dgm:t>
        <a:bodyPr/>
        <a:lstStyle/>
        <a:p>
          <a:endParaRPr lang="es-CR" sz="1200"/>
        </a:p>
      </dgm:t>
    </dgm:pt>
    <dgm:pt modelId="{1A90D4E3-EC0D-432E-A7F0-EFA32CFFD0F8}">
      <dgm:prSet custT="1"/>
      <dgm:spPr/>
      <dgm:t>
        <a:bodyPr/>
        <a:lstStyle/>
        <a:p>
          <a:r>
            <a:rPr lang="es-ES_tradnl" sz="1200" b="1" smtClean="0"/>
            <a:t>CENTRO DE DESARROLLO EMPRESARIAL</a:t>
          </a:r>
          <a:endParaRPr lang="es-ES_tradnl" sz="1200" b="1" dirty="0"/>
        </a:p>
      </dgm:t>
    </dgm:pt>
    <dgm:pt modelId="{BD16F882-F933-4A03-AD98-10745F7D1096}" type="parTrans" cxnId="{4B8AD5DB-80E9-463B-AE0A-CD2713D6AD61}">
      <dgm:prSet custT="1"/>
      <dgm:spPr/>
      <dgm:t>
        <a:bodyPr/>
        <a:lstStyle/>
        <a:p>
          <a:endParaRPr lang="es-CR" sz="1200"/>
        </a:p>
      </dgm:t>
    </dgm:pt>
    <dgm:pt modelId="{CF30470A-5C28-4ADB-8DCB-8B8C530CCFA8}" type="sibTrans" cxnId="{4B8AD5DB-80E9-463B-AE0A-CD2713D6AD61}">
      <dgm:prSet/>
      <dgm:spPr/>
      <dgm:t>
        <a:bodyPr/>
        <a:lstStyle/>
        <a:p>
          <a:endParaRPr lang="es-CR" sz="1200"/>
        </a:p>
      </dgm:t>
    </dgm:pt>
    <dgm:pt modelId="{FA2D54B0-8EC8-4457-A5EA-97C7703242EF}" type="pres">
      <dgm:prSet presAssocID="{1B267227-D8CB-4869-889D-0EF1C43DA94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28D9810D-2B5D-487B-81DB-6310634DBD72}" type="pres">
      <dgm:prSet presAssocID="{F0DB157E-35C2-4CEA-9B66-423C557CAF7A}" presName="centerShape" presStyleLbl="node0" presStyleIdx="0" presStyleCnt="1"/>
      <dgm:spPr/>
      <dgm:t>
        <a:bodyPr/>
        <a:lstStyle/>
        <a:p>
          <a:endParaRPr lang="es-CR"/>
        </a:p>
      </dgm:t>
    </dgm:pt>
    <dgm:pt modelId="{C6821C2D-6F51-4672-8E1C-C3C68127E463}" type="pres">
      <dgm:prSet presAssocID="{D4C7F5FC-EBF4-4040-906C-D62AED4DCA37}" presName="Name9" presStyleLbl="parChTrans1D2" presStyleIdx="0" presStyleCnt="8"/>
      <dgm:spPr/>
      <dgm:t>
        <a:bodyPr/>
        <a:lstStyle/>
        <a:p>
          <a:endParaRPr lang="es-CR"/>
        </a:p>
      </dgm:t>
    </dgm:pt>
    <dgm:pt modelId="{CFD7902C-9F35-4062-8036-23EEAF834C03}" type="pres">
      <dgm:prSet presAssocID="{D4C7F5FC-EBF4-4040-906C-D62AED4DCA37}" presName="connTx" presStyleLbl="parChTrans1D2" presStyleIdx="0" presStyleCnt="8"/>
      <dgm:spPr/>
      <dgm:t>
        <a:bodyPr/>
        <a:lstStyle/>
        <a:p>
          <a:endParaRPr lang="es-CR"/>
        </a:p>
      </dgm:t>
    </dgm:pt>
    <dgm:pt modelId="{7EB053B5-9E19-4263-958A-2806DB656402}" type="pres">
      <dgm:prSet presAssocID="{58A5741D-9FFC-42EC-A0DB-A07B49D5FAD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F756161-7229-4CDB-B152-B73689CCFBDA}" type="pres">
      <dgm:prSet presAssocID="{C063B05E-ABCE-425C-BEE4-C8ED0C7538D2}" presName="Name9" presStyleLbl="parChTrans1D2" presStyleIdx="1" presStyleCnt="8"/>
      <dgm:spPr/>
      <dgm:t>
        <a:bodyPr/>
        <a:lstStyle/>
        <a:p>
          <a:endParaRPr lang="es-CR"/>
        </a:p>
      </dgm:t>
    </dgm:pt>
    <dgm:pt modelId="{89EC4241-9FF1-4A5E-817E-4B5F4D162197}" type="pres">
      <dgm:prSet presAssocID="{C063B05E-ABCE-425C-BEE4-C8ED0C7538D2}" presName="connTx" presStyleLbl="parChTrans1D2" presStyleIdx="1" presStyleCnt="8"/>
      <dgm:spPr/>
      <dgm:t>
        <a:bodyPr/>
        <a:lstStyle/>
        <a:p>
          <a:endParaRPr lang="es-CR"/>
        </a:p>
      </dgm:t>
    </dgm:pt>
    <dgm:pt modelId="{A6A87144-7A9C-4818-BB1F-AE24F997A5FA}" type="pres">
      <dgm:prSet presAssocID="{86F0DD14-B581-4608-AB1E-F57793B1022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0E6CDC9-A028-4E8D-807D-9D9A50755857}" type="pres">
      <dgm:prSet presAssocID="{1F3247CE-F4FF-44CA-8CA9-457903C8D969}" presName="Name9" presStyleLbl="parChTrans1D2" presStyleIdx="2" presStyleCnt="8"/>
      <dgm:spPr/>
      <dgm:t>
        <a:bodyPr/>
        <a:lstStyle/>
        <a:p>
          <a:endParaRPr lang="es-CR"/>
        </a:p>
      </dgm:t>
    </dgm:pt>
    <dgm:pt modelId="{B7D3B9F6-3560-40C5-AA93-8E4B86198982}" type="pres">
      <dgm:prSet presAssocID="{1F3247CE-F4FF-44CA-8CA9-457903C8D969}" presName="connTx" presStyleLbl="parChTrans1D2" presStyleIdx="2" presStyleCnt="8"/>
      <dgm:spPr/>
      <dgm:t>
        <a:bodyPr/>
        <a:lstStyle/>
        <a:p>
          <a:endParaRPr lang="es-CR"/>
        </a:p>
      </dgm:t>
    </dgm:pt>
    <dgm:pt modelId="{FDFC8956-02A8-4170-82ED-049E4E78DB25}" type="pres">
      <dgm:prSet presAssocID="{F25B813A-581E-4CF2-A294-69EB01DA763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6B8D6186-5B84-4926-8F62-30F538B21B40}" type="pres">
      <dgm:prSet presAssocID="{5E3B6626-67B8-448D-BCAA-CD80330F9147}" presName="Name9" presStyleLbl="parChTrans1D2" presStyleIdx="3" presStyleCnt="8"/>
      <dgm:spPr/>
      <dgm:t>
        <a:bodyPr/>
        <a:lstStyle/>
        <a:p>
          <a:endParaRPr lang="es-CR"/>
        </a:p>
      </dgm:t>
    </dgm:pt>
    <dgm:pt modelId="{7F9D0353-0E87-4DD3-BA72-3987925FE500}" type="pres">
      <dgm:prSet presAssocID="{5E3B6626-67B8-448D-BCAA-CD80330F9147}" presName="connTx" presStyleLbl="parChTrans1D2" presStyleIdx="3" presStyleCnt="8"/>
      <dgm:spPr/>
      <dgm:t>
        <a:bodyPr/>
        <a:lstStyle/>
        <a:p>
          <a:endParaRPr lang="es-CR"/>
        </a:p>
      </dgm:t>
    </dgm:pt>
    <dgm:pt modelId="{1E553891-A09C-4B7A-9EFE-95F78EC1DD73}" type="pres">
      <dgm:prSet presAssocID="{09442361-8ED9-4D90-AE35-3FF24C34E76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049B539-ADB0-45AD-A455-0F40E30D8429}" type="pres">
      <dgm:prSet presAssocID="{1D6D41E4-DD4E-46E7-97DE-3B8DD9F264C7}" presName="Name9" presStyleLbl="parChTrans1D2" presStyleIdx="4" presStyleCnt="8"/>
      <dgm:spPr/>
      <dgm:t>
        <a:bodyPr/>
        <a:lstStyle/>
        <a:p>
          <a:endParaRPr lang="es-CR"/>
        </a:p>
      </dgm:t>
    </dgm:pt>
    <dgm:pt modelId="{302F1DF3-0AC4-449A-8DE2-85C23EECB066}" type="pres">
      <dgm:prSet presAssocID="{1D6D41E4-DD4E-46E7-97DE-3B8DD9F264C7}" presName="connTx" presStyleLbl="parChTrans1D2" presStyleIdx="4" presStyleCnt="8"/>
      <dgm:spPr/>
      <dgm:t>
        <a:bodyPr/>
        <a:lstStyle/>
        <a:p>
          <a:endParaRPr lang="es-CR"/>
        </a:p>
      </dgm:t>
    </dgm:pt>
    <dgm:pt modelId="{84A92629-9B68-45BE-A76B-06BF488913F9}" type="pres">
      <dgm:prSet presAssocID="{09E0AA45-FBA3-4F79-99FC-7A050065A90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CEFBB36-D70D-4C90-8131-898A78767827}" type="pres">
      <dgm:prSet presAssocID="{ED836D1B-A276-497A-B4DD-B135F4F9726D}" presName="Name9" presStyleLbl="parChTrans1D2" presStyleIdx="5" presStyleCnt="8"/>
      <dgm:spPr/>
      <dgm:t>
        <a:bodyPr/>
        <a:lstStyle/>
        <a:p>
          <a:endParaRPr lang="es-CR"/>
        </a:p>
      </dgm:t>
    </dgm:pt>
    <dgm:pt modelId="{5D461A63-A0D9-4A26-9249-7AAFE130C53C}" type="pres">
      <dgm:prSet presAssocID="{ED836D1B-A276-497A-B4DD-B135F4F9726D}" presName="connTx" presStyleLbl="parChTrans1D2" presStyleIdx="5" presStyleCnt="8"/>
      <dgm:spPr/>
      <dgm:t>
        <a:bodyPr/>
        <a:lstStyle/>
        <a:p>
          <a:endParaRPr lang="es-CR"/>
        </a:p>
      </dgm:t>
    </dgm:pt>
    <dgm:pt modelId="{88A1982F-EAC8-4647-9D57-988FBA43D1B6}" type="pres">
      <dgm:prSet presAssocID="{D672E01D-AEE8-4D64-B9EC-F717349E240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F642BF08-2C3C-4B19-A0B5-809AD977B249}" type="pres">
      <dgm:prSet presAssocID="{DC48E2AF-7BC9-4DAE-ADA2-347345FE59B1}" presName="Name9" presStyleLbl="parChTrans1D2" presStyleIdx="6" presStyleCnt="8"/>
      <dgm:spPr/>
      <dgm:t>
        <a:bodyPr/>
        <a:lstStyle/>
        <a:p>
          <a:endParaRPr lang="es-CR"/>
        </a:p>
      </dgm:t>
    </dgm:pt>
    <dgm:pt modelId="{DA48761B-C5B1-476C-924A-93B7EDF4108E}" type="pres">
      <dgm:prSet presAssocID="{DC48E2AF-7BC9-4DAE-ADA2-347345FE59B1}" presName="connTx" presStyleLbl="parChTrans1D2" presStyleIdx="6" presStyleCnt="8"/>
      <dgm:spPr/>
      <dgm:t>
        <a:bodyPr/>
        <a:lstStyle/>
        <a:p>
          <a:endParaRPr lang="es-CR"/>
        </a:p>
      </dgm:t>
    </dgm:pt>
    <dgm:pt modelId="{EB22C8B1-5CBE-403C-9F26-986010E0212F}" type="pres">
      <dgm:prSet presAssocID="{D65669CD-9AAC-41ED-B0CD-B4A3923D126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4CB6EEA-1274-4642-9D3E-2A9917F36D8A}" type="pres">
      <dgm:prSet presAssocID="{BD16F882-F933-4A03-AD98-10745F7D1096}" presName="Name9" presStyleLbl="parChTrans1D2" presStyleIdx="7" presStyleCnt="8"/>
      <dgm:spPr/>
      <dgm:t>
        <a:bodyPr/>
        <a:lstStyle/>
        <a:p>
          <a:endParaRPr lang="es-CR"/>
        </a:p>
      </dgm:t>
    </dgm:pt>
    <dgm:pt modelId="{A740D772-1319-412D-8551-D1E9CC77A986}" type="pres">
      <dgm:prSet presAssocID="{BD16F882-F933-4A03-AD98-10745F7D1096}" presName="connTx" presStyleLbl="parChTrans1D2" presStyleIdx="7" presStyleCnt="8"/>
      <dgm:spPr/>
      <dgm:t>
        <a:bodyPr/>
        <a:lstStyle/>
        <a:p>
          <a:endParaRPr lang="es-CR"/>
        </a:p>
      </dgm:t>
    </dgm:pt>
    <dgm:pt modelId="{3842E030-97D9-4B83-BB86-9D3A4E2DFD1C}" type="pres">
      <dgm:prSet presAssocID="{1A90D4E3-EC0D-432E-A7F0-EFA32CFFD0F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3643C38C-86C8-40C9-B69F-C7650F1E96EA}" type="presOf" srcId="{F0DB157E-35C2-4CEA-9B66-423C557CAF7A}" destId="{28D9810D-2B5D-487B-81DB-6310634DBD72}" srcOrd="0" destOrd="0" presId="urn:microsoft.com/office/officeart/2005/8/layout/radial1"/>
    <dgm:cxn modelId="{BB5915C8-9CFF-4D94-92D7-9F31BA8C9C48}" type="presOf" srcId="{5E3B6626-67B8-448D-BCAA-CD80330F9147}" destId="{7F9D0353-0E87-4DD3-BA72-3987925FE500}" srcOrd="1" destOrd="0" presId="urn:microsoft.com/office/officeart/2005/8/layout/radial1"/>
    <dgm:cxn modelId="{EDD611E1-05CD-44DD-9966-F7F63D8EA418}" type="presOf" srcId="{D65669CD-9AAC-41ED-B0CD-B4A3923D1262}" destId="{EB22C8B1-5CBE-403C-9F26-986010E0212F}" srcOrd="0" destOrd="0" presId="urn:microsoft.com/office/officeart/2005/8/layout/radial1"/>
    <dgm:cxn modelId="{4128B034-6A24-455C-9B34-6C685B7CAD9F}" type="presOf" srcId="{C063B05E-ABCE-425C-BEE4-C8ED0C7538D2}" destId="{8F756161-7229-4CDB-B152-B73689CCFBDA}" srcOrd="0" destOrd="0" presId="urn:microsoft.com/office/officeart/2005/8/layout/radial1"/>
    <dgm:cxn modelId="{B25E60B9-49B4-4161-A4A0-375EF6C71D3A}" srcId="{F0DB157E-35C2-4CEA-9B66-423C557CAF7A}" destId="{D672E01D-AEE8-4D64-B9EC-F717349E2404}" srcOrd="5" destOrd="0" parTransId="{ED836D1B-A276-497A-B4DD-B135F4F9726D}" sibTransId="{C6ADB4AD-0ED0-4438-8685-03E1C4B7F3A6}"/>
    <dgm:cxn modelId="{C1A71F2F-A7EF-48F3-A0A6-5E56B7503BE0}" srcId="{F0DB157E-35C2-4CEA-9B66-423C557CAF7A}" destId="{09442361-8ED9-4D90-AE35-3FF24C34E76C}" srcOrd="3" destOrd="0" parTransId="{5E3B6626-67B8-448D-BCAA-CD80330F9147}" sibTransId="{099B6FC9-950D-44D0-B713-1892A8B8DEE2}"/>
    <dgm:cxn modelId="{4B8AD5DB-80E9-463B-AE0A-CD2713D6AD61}" srcId="{F0DB157E-35C2-4CEA-9B66-423C557CAF7A}" destId="{1A90D4E3-EC0D-432E-A7F0-EFA32CFFD0F8}" srcOrd="7" destOrd="0" parTransId="{BD16F882-F933-4A03-AD98-10745F7D1096}" sibTransId="{CF30470A-5C28-4ADB-8DCB-8B8C530CCFA8}"/>
    <dgm:cxn modelId="{B19F8BBF-69E5-444C-B620-E1D99CB6FC95}" type="presOf" srcId="{5E3B6626-67B8-448D-BCAA-CD80330F9147}" destId="{6B8D6186-5B84-4926-8F62-30F538B21B40}" srcOrd="0" destOrd="0" presId="urn:microsoft.com/office/officeart/2005/8/layout/radial1"/>
    <dgm:cxn modelId="{EDFDCFFE-EC6A-43C9-A9F8-1D8D39B96549}" srcId="{F0DB157E-35C2-4CEA-9B66-423C557CAF7A}" destId="{58A5741D-9FFC-42EC-A0DB-A07B49D5FADB}" srcOrd="0" destOrd="0" parTransId="{D4C7F5FC-EBF4-4040-906C-D62AED4DCA37}" sibTransId="{176657EA-5280-4A8B-AD7F-6C4E845090A1}"/>
    <dgm:cxn modelId="{763318E0-F4FD-463F-8AC4-387476F8205C}" type="presOf" srcId="{DC48E2AF-7BC9-4DAE-ADA2-347345FE59B1}" destId="{F642BF08-2C3C-4B19-A0B5-809AD977B249}" srcOrd="0" destOrd="0" presId="urn:microsoft.com/office/officeart/2005/8/layout/radial1"/>
    <dgm:cxn modelId="{D434FAF6-F420-4F5F-A422-B6269BF9CDB9}" type="presOf" srcId="{1F3247CE-F4FF-44CA-8CA9-457903C8D969}" destId="{E0E6CDC9-A028-4E8D-807D-9D9A50755857}" srcOrd="0" destOrd="0" presId="urn:microsoft.com/office/officeart/2005/8/layout/radial1"/>
    <dgm:cxn modelId="{38DE1D70-38DB-4717-BFC1-C157CE033EC9}" srcId="{F0DB157E-35C2-4CEA-9B66-423C557CAF7A}" destId="{D65669CD-9AAC-41ED-B0CD-B4A3923D1262}" srcOrd="6" destOrd="0" parTransId="{DC48E2AF-7BC9-4DAE-ADA2-347345FE59B1}" sibTransId="{06822690-6ADC-4BB7-8DBB-8DB45139C071}"/>
    <dgm:cxn modelId="{A04926F8-36F2-4505-AE58-5F7553DC143E}" type="presOf" srcId="{1A90D4E3-EC0D-432E-A7F0-EFA32CFFD0F8}" destId="{3842E030-97D9-4B83-BB86-9D3A4E2DFD1C}" srcOrd="0" destOrd="0" presId="urn:microsoft.com/office/officeart/2005/8/layout/radial1"/>
    <dgm:cxn modelId="{61274B47-8980-43D2-A5B7-489617D97F1D}" type="presOf" srcId="{58A5741D-9FFC-42EC-A0DB-A07B49D5FADB}" destId="{7EB053B5-9E19-4263-958A-2806DB656402}" srcOrd="0" destOrd="0" presId="urn:microsoft.com/office/officeart/2005/8/layout/radial1"/>
    <dgm:cxn modelId="{20AF46AA-7B88-47B7-A94F-46E9DEC28E76}" type="presOf" srcId="{1B267227-D8CB-4869-889D-0EF1C43DA945}" destId="{FA2D54B0-8EC8-4457-A5EA-97C7703242EF}" srcOrd="0" destOrd="0" presId="urn:microsoft.com/office/officeart/2005/8/layout/radial1"/>
    <dgm:cxn modelId="{B67C3632-1E6C-4BA6-8BE6-DE834088EE7F}" type="presOf" srcId="{1D6D41E4-DD4E-46E7-97DE-3B8DD9F264C7}" destId="{3049B539-ADB0-45AD-A455-0F40E30D8429}" srcOrd="0" destOrd="0" presId="urn:microsoft.com/office/officeart/2005/8/layout/radial1"/>
    <dgm:cxn modelId="{C4CDDE4F-A505-4446-8E59-676750EBEC29}" type="presOf" srcId="{1D6D41E4-DD4E-46E7-97DE-3B8DD9F264C7}" destId="{302F1DF3-0AC4-449A-8DE2-85C23EECB066}" srcOrd="1" destOrd="0" presId="urn:microsoft.com/office/officeart/2005/8/layout/radial1"/>
    <dgm:cxn modelId="{D477CA3B-1FBF-4B0E-ACB8-D1D02D73CA74}" type="presOf" srcId="{F25B813A-581E-4CF2-A294-69EB01DA7637}" destId="{FDFC8956-02A8-4170-82ED-049E4E78DB25}" srcOrd="0" destOrd="0" presId="urn:microsoft.com/office/officeart/2005/8/layout/radial1"/>
    <dgm:cxn modelId="{825D4450-D408-4FA1-AAC5-A2B95D1A32E2}" type="presOf" srcId="{D4C7F5FC-EBF4-4040-906C-D62AED4DCA37}" destId="{C6821C2D-6F51-4672-8E1C-C3C68127E463}" srcOrd="0" destOrd="0" presId="urn:microsoft.com/office/officeart/2005/8/layout/radial1"/>
    <dgm:cxn modelId="{AE1C9088-2206-43D6-9A74-6A73C59F7551}" type="presOf" srcId="{ED836D1B-A276-497A-B4DD-B135F4F9726D}" destId="{8CEFBB36-D70D-4C90-8131-898A78767827}" srcOrd="0" destOrd="0" presId="urn:microsoft.com/office/officeart/2005/8/layout/radial1"/>
    <dgm:cxn modelId="{FCED5E2F-0BB7-46EB-8B7E-D5ACDB93DABB}" srcId="{F0DB157E-35C2-4CEA-9B66-423C557CAF7A}" destId="{F25B813A-581E-4CF2-A294-69EB01DA7637}" srcOrd="2" destOrd="0" parTransId="{1F3247CE-F4FF-44CA-8CA9-457903C8D969}" sibTransId="{97DF31B7-0535-4F2C-8B1E-78F4066D3F63}"/>
    <dgm:cxn modelId="{64B3E951-2D74-441E-9E59-D9C2C8219CD6}" type="presOf" srcId="{86F0DD14-B581-4608-AB1E-F57793B1022E}" destId="{A6A87144-7A9C-4818-BB1F-AE24F997A5FA}" srcOrd="0" destOrd="0" presId="urn:microsoft.com/office/officeart/2005/8/layout/radial1"/>
    <dgm:cxn modelId="{62AE9C73-6362-4C00-9362-F813184C5C9D}" type="presOf" srcId="{D4C7F5FC-EBF4-4040-906C-D62AED4DCA37}" destId="{CFD7902C-9F35-4062-8036-23EEAF834C03}" srcOrd="1" destOrd="0" presId="urn:microsoft.com/office/officeart/2005/8/layout/radial1"/>
    <dgm:cxn modelId="{0AB4E92F-F8AB-40FD-9EA2-E4611A32984B}" type="presOf" srcId="{BD16F882-F933-4A03-AD98-10745F7D1096}" destId="{A740D772-1319-412D-8551-D1E9CC77A986}" srcOrd="1" destOrd="0" presId="urn:microsoft.com/office/officeart/2005/8/layout/radial1"/>
    <dgm:cxn modelId="{F0F6984A-238F-4CD9-9D70-21C65173E077}" type="presOf" srcId="{ED836D1B-A276-497A-B4DD-B135F4F9726D}" destId="{5D461A63-A0D9-4A26-9249-7AAFE130C53C}" srcOrd="1" destOrd="0" presId="urn:microsoft.com/office/officeart/2005/8/layout/radial1"/>
    <dgm:cxn modelId="{7003C7AD-4604-4462-8BB1-9664F3FC1A53}" type="presOf" srcId="{C063B05E-ABCE-425C-BEE4-C8ED0C7538D2}" destId="{89EC4241-9FF1-4A5E-817E-4B5F4D162197}" srcOrd="1" destOrd="0" presId="urn:microsoft.com/office/officeart/2005/8/layout/radial1"/>
    <dgm:cxn modelId="{8483E52C-ADF5-47C4-BF45-D4FAF7CDE6E3}" type="presOf" srcId="{BD16F882-F933-4A03-AD98-10745F7D1096}" destId="{B4CB6EEA-1274-4642-9D3E-2A9917F36D8A}" srcOrd="0" destOrd="0" presId="urn:microsoft.com/office/officeart/2005/8/layout/radial1"/>
    <dgm:cxn modelId="{2A8F0325-938D-40BD-B2D2-6464F65DE2F2}" type="presOf" srcId="{09442361-8ED9-4D90-AE35-3FF24C34E76C}" destId="{1E553891-A09C-4B7A-9EFE-95F78EC1DD73}" srcOrd="0" destOrd="0" presId="urn:microsoft.com/office/officeart/2005/8/layout/radial1"/>
    <dgm:cxn modelId="{DB74CB8E-0092-464E-9125-328695384C5A}" srcId="{F0DB157E-35C2-4CEA-9B66-423C557CAF7A}" destId="{09E0AA45-FBA3-4F79-99FC-7A050065A903}" srcOrd="4" destOrd="0" parTransId="{1D6D41E4-DD4E-46E7-97DE-3B8DD9F264C7}" sibTransId="{81CDDB28-23A9-4611-BFEB-4C98AD6F17BD}"/>
    <dgm:cxn modelId="{E2B73FEA-E944-49BF-9604-BCC30B37DC4E}" type="presOf" srcId="{1F3247CE-F4FF-44CA-8CA9-457903C8D969}" destId="{B7D3B9F6-3560-40C5-AA93-8E4B86198982}" srcOrd="1" destOrd="0" presId="urn:microsoft.com/office/officeart/2005/8/layout/radial1"/>
    <dgm:cxn modelId="{D0468FA8-157E-4689-8525-689329ECA05B}" type="presOf" srcId="{DC48E2AF-7BC9-4DAE-ADA2-347345FE59B1}" destId="{DA48761B-C5B1-476C-924A-93B7EDF4108E}" srcOrd="1" destOrd="0" presId="urn:microsoft.com/office/officeart/2005/8/layout/radial1"/>
    <dgm:cxn modelId="{3E9418F5-DF3E-4F15-B03D-620526C3CDF2}" srcId="{1B267227-D8CB-4869-889D-0EF1C43DA945}" destId="{F0DB157E-35C2-4CEA-9B66-423C557CAF7A}" srcOrd="0" destOrd="0" parTransId="{75985327-2A9C-4A13-A624-D5A8D37150E9}" sibTransId="{5F4D4998-ECDD-44BC-91A6-E93803093FA5}"/>
    <dgm:cxn modelId="{8BFA50F1-DED7-4660-AA4E-6BF5C5EA7FBD}" srcId="{F0DB157E-35C2-4CEA-9B66-423C557CAF7A}" destId="{86F0DD14-B581-4608-AB1E-F57793B1022E}" srcOrd="1" destOrd="0" parTransId="{C063B05E-ABCE-425C-BEE4-C8ED0C7538D2}" sibTransId="{3E99502A-54B3-4343-B5B9-8EC753199A1A}"/>
    <dgm:cxn modelId="{9AD8BAF0-C461-424B-AD0D-B8A94B518E93}" type="presOf" srcId="{D672E01D-AEE8-4D64-B9EC-F717349E2404}" destId="{88A1982F-EAC8-4647-9D57-988FBA43D1B6}" srcOrd="0" destOrd="0" presId="urn:microsoft.com/office/officeart/2005/8/layout/radial1"/>
    <dgm:cxn modelId="{1379AD70-CF97-4010-A2A4-FE1BB2044F71}" type="presOf" srcId="{09E0AA45-FBA3-4F79-99FC-7A050065A903}" destId="{84A92629-9B68-45BE-A76B-06BF488913F9}" srcOrd="0" destOrd="0" presId="urn:microsoft.com/office/officeart/2005/8/layout/radial1"/>
    <dgm:cxn modelId="{7E89257B-D508-4F3E-B4DA-B5677CD8A5F5}" type="presParOf" srcId="{FA2D54B0-8EC8-4457-A5EA-97C7703242EF}" destId="{28D9810D-2B5D-487B-81DB-6310634DBD72}" srcOrd="0" destOrd="0" presId="urn:microsoft.com/office/officeart/2005/8/layout/radial1"/>
    <dgm:cxn modelId="{27642252-7C95-49E4-A479-CD7B86F9CB23}" type="presParOf" srcId="{FA2D54B0-8EC8-4457-A5EA-97C7703242EF}" destId="{C6821C2D-6F51-4672-8E1C-C3C68127E463}" srcOrd="1" destOrd="0" presId="urn:microsoft.com/office/officeart/2005/8/layout/radial1"/>
    <dgm:cxn modelId="{A5051939-4170-45D2-9766-FBC600842A14}" type="presParOf" srcId="{C6821C2D-6F51-4672-8E1C-C3C68127E463}" destId="{CFD7902C-9F35-4062-8036-23EEAF834C03}" srcOrd="0" destOrd="0" presId="urn:microsoft.com/office/officeart/2005/8/layout/radial1"/>
    <dgm:cxn modelId="{BCFC9B4C-9F6B-4D06-BDAB-3096E723219A}" type="presParOf" srcId="{FA2D54B0-8EC8-4457-A5EA-97C7703242EF}" destId="{7EB053B5-9E19-4263-958A-2806DB656402}" srcOrd="2" destOrd="0" presId="urn:microsoft.com/office/officeart/2005/8/layout/radial1"/>
    <dgm:cxn modelId="{B710564F-8A17-4A93-B14D-9754014EBD86}" type="presParOf" srcId="{FA2D54B0-8EC8-4457-A5EA-97C7703242EF}" destId="{8F756161-7229-4CDB-B152-B73689CCFBDA}" srcOrd="3" destOrd="0" presId="urn:microsoft.com/office/officeart/2005/8/layout/radial1"/>
    <dgm:cxn modelId="{C69AB3BC-6238-45BE-AFA1-CA99970BA4FC}" type="presParOf" srcId="{8F756161-7229-4CDB-B152-B73689CCFBDA}" destId="{89EC4241-9FF1-4A5E-817E-4B5F4D162197}" srcOrd="0" destOrd="0" presId="urn:microsoft.com/office/officeart/2005/8/layout/radial1"/>
    <dgm:cxn modelId="{A9A8FF41-9C22-4352-BC62-D17A377D6B49}" type="presParOf" srcId="{FA2D54B0-8EC8-4457-A5EA-97C7703242EF}" destId="{A6A87144-7A9C-4818-BB1F-AE24F997A5FA}" srcOrd="4" destOrd="0" presId="urn:microsoft.com/office/officeart/2005/8/layout/radial1"/>
    <dgm:cxn modelId="{9F79E4D9-6614-4913-BF11-0A92A7FFFF53}" type="presParOf" srcId="{FA2D54B0-8EC8-4457-A5EA-97C7703242EF}" destId="{E0E6CDC9-A028-4E8D-807D-9D9A50755857}" srcOrd="5" destOrd="0" presId="urn:microsoft.com/office/officeart/2005/8/layout/radial1"/>
    <dgm:cxn modelId="{6B96E57B-978F-430E-8192-E841416A2334}" type="presParOf" srcId="{E0E6CDC9-A028-4E8D-807D-9D9A50755857}" destId="{B7D3B9F6-3560-40C5-AA93-8E4B86198982}" srcOrd="0" destOrd="0" presId="urn:microsoft.com/office/officeart/2005/8/layout/radial1"/>
    <dgm:cxn modelId="{9DE0EB14-5D03-4B19-9EF1-1091769A0FD2}" type="presParOf" srcId="{FA2D54B0-8EC8-4457-A5EA-97C7703242EF}" destId="{FDFC8956-02A8-4170-82ED-049E4E78DB25}" srcOrd="6" destOrd="0" presId="urn:microsoft.com/office/officeart/2005/8/layout/radial1"/>
    <dgm:cxn modelId="{9F90971F-6315-45E4-9799-EE526105F9C6}" type="presParOf" srcId="{FA2D54B0-8EC8-4457-A5EA-97C7703242EF}" destId="{6B8D6186-5B84-4926-8F62-30F538B21B40}" srcOrd="7" destOrd="0" presId="urn:microsoft.com/office/officeart/2005/8/layout/radial1"/>
    <dgm:cxn modelId="{AC5A5819-9F9C-444E-BCA5-BF5500C460ED}" type="presParOf" srcId="{6B8D6186-5B84-4926-8F62-30F538B21B40}" destId="{7F9D0353-0E87-4DD3-BA72-3987925FE500}" srcOrd="0" destOrd="0" presId="urn:microsoft.com/office/officeart/2005/8/layout/radial1"/>
    <dgm:cxn modelId="{334CA5BC-4677-408F-BA3C-3F2E724DAE1F}" type="presParOf" srcId="{FA2D54B0-8EC8-4457-A5EA-97C7703242EF}" destId="{1E553891-A09C-4B7A-9EFE-95F78EC1DD73}" srcOrd="8" destOrd="0" presId="urn:microsoft.com/office/officeart/2005/8/layout/radial1"/>
    <dgm:cxn modelId="{C5A822ED-7C9C-4DCB-A862-8A90520AE8C2}" type="presParOf" srcId="{FA2D54B0-8EC8-4457-A5EA-97C7703242EF}" destId="{3049B539-ADB0-45AD-A455-0F40E30D8429}" srcOrd="9" destOrd="0" presId="urn:microsoft.com/office/officeart/2005/8/layout/radial1"/>
    <dgm:cxn modelId="{DD62F3ED-0374-4840-BF9F-D52895E4A4FD}" type="presParOf" srcId="{3049B539-ADB0-45AD-A455-0F40E30D8429}" destId="{302F1DF3-0AC4-449A-8DE2-85C23EECB066}" srcOrd="0" destOrd="0" presId="urn:microsoft.com/office/officeart/2005/8/layout/radial1"/>
    <dgm:cxn modelId="{49FC5F99-B59D-4FE9-B14C-E1747771A3E0}" type="presParOf" srcId="{FA2D54B0-8EC8-4457-A5EA-97C7703242EF}" destId="{84A92629-9B68-45BE-A76B-06BF488913F9}" srcOrd="10" destOrd="0" presId="urn:microsoft.com/office/officeart/2005/8/layout/radial1"/>
    <dgm:cxn modelId="{AEC8E478-2E36-478C-B53B-8C00900F0F14}" type="presParOf" srcId="{FA2D54B0-8EC8-4457-A5EA-97C7703242EF}" destId="{8CEFBB36-D70D-4C90-8131-898A78767827}" srcOrd="11" destOrd="0" presId="urn:microsoft.com/office/officeart/2005/8/layout/radial1"/>
    <dgm:cxn modelId="{63FAAEEB-D251-4420-9F79-3ED657C7381C}" type="presParOf" srcId="{8CEFBB36-D70D-4C90-8131-898A78767827}" destId="{5D461A63-A0D9-4A26-9249-7AAFE130C53C}" srcOrd="0" destOrd="0" presId="urn:microsoft.com/office/officeart/2005/8/layout/radial1"/>
    <dgm:cxn modelId="{917BEADB-0E0A-4B5F-BA82-D8B0F6851B5E}" type="presParOf" srcId="{FA2D54B0-8EC8-4457-A5EA-97C7703242EF}" destId="{88A1982F-EAC8-4647-9D57-988FBA43D1B6}" srcOrd="12" destOrd="0" presId="urn:microsoft.com/office/officeart/2005/8/layout/radial1"/>
    <dgm:cxn modelId="{C117D106-A5A3-4486-B83B-3B496A4E685A}" type="presParOf" srcId="{FA2D54B0-8EC8-4457-A5EA-97C7703242EF}" destId="{F642BF08-2C3C-4B19-A0B5-809AD977B249}" srcOrd="13" destOrd="0" presId="urn:microsoft.com/office/officeart/2005/8/layout/radial1"/>
    <dgm:cxn modelId="{9303574B-E037-407A-BBA8-349BED8C3497}" type="presParOf" srcId="{F642BF08-2C3C-4B19-A0B5-809AD977B249}" destId="{DA48761B-C5B1-476C-924A-93B7EDF4108E}" srcOrd="0" destOrd="0" presId="urn:microsoft.com/office/officeart/2005/8/layout/radial1"/>
    <dgm:cxn modelId="{9D292DF3-01C4-4CB1-903D-BB884A6E1C23}" type="presParOf" srcId="{FA2D54B0-8EC8-4457-A5EA-97C7703242EF}" destId="{EB22C8B1-5CBE-403C-9F26-986010E0212F}" srcOrd="14" destOrd="0" presId="urn:microsoft.com/office/officeart/2005/8/layout/radial1"/>
    <dgm:cxn modelId="{4E97A09C-E411-4BF8-A152-65018EFE3F6B}" type="presParOf" srcId="{FA2D54B0-8EC8-4457-A5EA-97C7703242EF}" destId="{B4CB6EEA-1274-4642-9D3E-2A9917F36D8A}" srcOrd="15" destOrd="0" presId="urn:microsoft.com/office/officeart/2005/8/layout/radial1"/>
    <dgm:cxn modelId="{C055C7DB-2506-4611-B002-E40DD3C94DC1}" type="presParOf" srcId="{B4CB6EEA-1274-4642-9D3E-2A9917F36D8A}" destId="{A740D772-1319-412D-8551-D1E9CC77A986}" srcOrd="0" destOrd="0" presId="urn:microsoft.com/office/officeart/2005/8/layout/radial1"/>
    <dgm:cxn modelId="{382BFDE0-B0BE-4376-86C8-81AF71DADB92}" type="presParOf" srcId="{FA2D54B0-8EC8-4457-A5EA-97C7703242EF}" destId="{3842E030-97D9-4B83-BB86-9D3A4E2DFD1C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15941-F360-4C7B-8AA8-585CD74629E7}">
      <dsp:nvSpPr>
        <dsp:cNvPr id="0" name=""/>
        <dsp:cNvSpPr/>
      </dsp:nvSpPr>
      <dsp:spPr>
        <a:xfrm>
          <a:off x="26054" y="481778"/>
          <a:ext cx="8984386" cy="130846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71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Conformación de Mesa de Diálogo</a:t>
          </a:r>
          <a:endParaRPr lang="es-CR" sz="2000" b="1" kern="1200" dirty="0"/>
        </a:p>
      </dsp:txBody>
      <dsp:txXfrm>
        <a:off x="26054" y="808895"/>
        <a:ext cx="8657269" cy="654235"/>
      </dsp:txXfrm>
    </dsp:sp>
    <dsp:sp modelId="{95E9468E-0AF2-4D69-8BB7-C0A88282B79B}">
      <dsp:nvSpPr>
        <dsp:cNvPr id="0" name=""/>
        <dsp:cNvSpPr/>
      </dsp:nvSpPr>
      <dsp:spPr>
        <a:xfrm>
          <a:off x="26054" y="1490796"/>
          <a:ext cx="2767191" cy="2520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Entre el Gobierno de la República y dirigencia de los territorios indígenas Salitre, Cabagra, Ujarrás, Boruca, Rey Curré, Térraba y China Kichá.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Se estableció una agenda de trabajo conjunto, a fin de abordar las principales necesidades de desarrollo para estos territorios. </a:t>
          </a:r>
          <a:endParaRPr lang="es-CR" sz="1600" kern="1200" dirty="0"/>
        </a:p>
      </dsp:txBody>
      <dsp:txXfrm>
        <a:off x="26054" y="1490796"/>
        <a:ext cx="2767191" cy="2520593"/>
      </dsp:txXfrm>
    </dsp:sp>
    <dsp:sp modelId="{8DE1263F-B7BA-4683-B9F6-0487F5618118}">
      <dsp:nvSpPr>
        <dsp:cNvPr id="0" name=""/>
        <dsp:cNvSpPr/>
      </dsp:nvSpPr>
      <dsp:spPr>
        <a:xfrm>
          <a:off x="2793245" y="917934"/>
          <a:ext cx="6217195" cy="130846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71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smtClean="0"/>
            <a:t>Ejes de Trabajo</a:t>
          </a:r>
          <a:endParaRPr lang="es-CR" sz="2000" b="1" kern="1200" dirty="0"/>
        </a:p>
      </dsp:txBody>
      <dsp:txXfrm>
        <a:off x="2793245" y="1245051"/>
        <a:ext cx="5890078" cy="654235"/>
      </dsp:txXfrm>
    </dsp:sp>
    <dsp:sp modelId="{EC107074-F35B-4F84-861C-8926FA0D863B}">
      <dsp:nvSpPr>
        <dsp:cNvPr id="0" name=""/>
        <dsp:cNvSpPr/>
      </dsp:nvSpPr>
      <dsp:spPr>
        <a:xfrm>
          <a:off x="2793245" y="1926953"/>
          <a:ext cx="2767191" cy="25205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400" kern="1200" smtClean="0"/>
            <a:t>Cinco ejes de trabajo consensuados:</a:t>
          </a:r>
          <a:endParaRPr lang="es-C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/>
            <a:t>Seguridad territorial</a:t>
          </a:r>
          <a:endParaRPr lang="es-C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/>
            <a:t>Gobernabilidad de los territorios indígenas</a:t>
          </a:r>
          <a:endParaRPr lang="es-C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/>
            <a:t>Políticas públicas y planes de desarrollo para los territorios indígenas</a:t>
          </a:r>
          <a:endParaRPr lang="es-C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/>
            <a:t>Ley de Desarrollo Autónomo de los Pueblos Indígenas</a:t>
          </a:r>
          <a:endParaRPr lang="es-C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400" kern="1200" smtClean="0"/>
            <a:t>Análisis del derecho de consulta</a:t>
          </a:r>
          <a:endParaRPr lang="es-CR" sz="1400" kern="1200" dirty="0"/>
        </a:p>
      </dsp:txBody>
      <dsp:txXfrm>
        <a:off x="2793245" y="1926953"/>
        <a:ext cx="2767191" cy="2520593"/>
      </dsp:txXfrm>
    </dsp:sp>
    <dsp:sp modelId="{FBFD0DBC-1EB5-495E-A441-2A6AFA52050A}">
      <dsp:nvSpPr>
        <dsp:cNvPr id="0" name=""/>
        <dsp:cNvSpPr/>
      </dsp:nvSpPr>
      <dsp:spPr>
        <a:xfrm>
          <a:off x="5560436" y="1354091"/>
          <a:ext cx="3450004" cy="130846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7719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smtClean="0"/>
            <a:t>Plan de Desarrollo Indígena</a:t>
          </a:r>
          <a:endParaRPr lang="es-CR" sz="2000" b="1" kern="1200" dirty="0"/>
        </a:p>
      </dsp:txBody>
      <dsp:txXfrm>
        <a:off x="5560436" y="1681208"/>
        <a:ext cx="3122887" cy="654235"/>
      </dsp:txXfrm>
    </dsp:sp>
    <dsp:sp modelId="{7F44A4C2-43B5-4746-B7AE-FBD36FF3EE7B}">
      <dsp:nvSpPr>
        <dsp:cNvPr id="0" name=""/>
        <dsp:cNvSpPr/>
      </dsp:nvSpPr>
      <dsp:spPr>
        <a:xfrm>
          <a:off x="5560436" y="2363109"/>
          <a:ext cx="2767191" cy="2483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El proceso para  la formulación de un Plan de Desarrollo para los territorios indígenas será facilitado por el Ministerio de Planificación Nacional y Política Económica (Mideplan).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smtClean="0"/>
            <a:t>Construcción participativa de la población indígena de estos siete territorios.</a:t>
          </a:r>
          <a:endParaRPr lang="es-CR" sz="1600" kern="1200" dirty="0"/>
        </a:p>
      </dsp:txBody>
      <dsp:txXfrm>
        <a:off x="5560436" y="2363109"/>
        <a:ext cx="2767191" cy="2483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DC1E5-0750-4831-8DD6-E67EF10C021E}">
      <dsp:nvSpPr>
        <dsp:cNvPr id="0" name=""/>
        <dsp:cNvSpPr/>
      </dsp:nvSpPr>
      <dsp:spPr>
        <a:xfrm rot="5400000">
          <a:off x="4066560" y="-2125321"/>
          <a:ext cx="2158606" cy="64092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000" kern="1200" dirty="0" smtClean="0"/>
            <a:t>Contribuir al mejoramiento de las condiciones del desarrollo en siete territorios indígenas de la Región Brunca, mediante la propuesta e impulso de acciones estratégicas en los diferentes temas que orientan el desarrollo integral.</a:t>
          </a:r>
          <a:endParaRPr lang="es-CR" sz="2000" kern="1200" dirty="0"/>
        </a:p>
      </dsp:txBody>
      <dsp:txXfrm rot="-5400000">
        <a:off x="1941239" y="105374"/>
        <a:ext cx="6303875" cy="1947858"/>
      </dsp:txXfrm>
    </dsp:sp>
    <dsp:sp modelId="{455352F7-8F97-426D-8739-742DBE5EB3AE}">
      <dsp:nvSpPr>
        <dsp:cNvPr id="0" name=""/>
        <dsp:cNvSpPr/>
      </dsp:nvSpPr>
      <dsp:spPr>
        <a:xfrm>
          <a:off x="0" y="0"/>
          <a:ext cx="2009445" cy="17218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/>
            <a:t>Objetivo General</a:t>
          </a:r>
          <a:endParaRPr lang="es-CR" sz="2800" kern="1200" dirty="0"/>
        </a:p>
      </dsp:txBody>
      <dsp:txXfrm>
        <a:off x="84055" y="84055"/>
        <a:ext cx="1841335" cy="1553764"/>
      </dsp:txXfrm>
    </dsp:sp>
    <dsp:sp modelId="{EC43B79F-0CC7-4788-A879-FBA6A89FB267}">
      <dsp:nvSpPr>
        <dsp:cNvPr id="0" name=""/>
        <dsp:cNvSpPr/>
      </dsp:nvSpPr>
      <dsp:spPr>
        <a:xfrm rot="5400000">
          <a:off x="3807868" y="542563"/>
          <a:ext cx="2675991" cy="6409249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Generar espacios de participación para la población indígena, involucrándola en la identificación, ejecución y seguimiento de las propuestas de desarrollo.</a:t>
          </a:r>
          <a:endParaRPr lang="es-C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dirty="0" smtClean="0"/>
            <a:t>Disponer de un instrumento de planificación que oriente las acciones estratégicas para impulsar el desarrollo de los territorios indígenas.</a:t>
          </a:r>
          <a:endParaRPr lang="es-C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R" sz="1600" kern="1200" dirty="0">
            <a:solidFill>
              <a:schemeClr val="tx1"/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600" kern="1200" smtClean="0"/>
            <a:t>Propiciar una participación activa de las instituciones públicas que tienen injerencia en el territorio, en la ejecución del plan.</a:t>
          </a:r>
          <a:endParaRPr lang="es-CR" sz="1600" kern="1200" dirty="0"/>
        </a:p>
      </dsp:txBody>
      <dsp:txXfrm rot="-5400000">
        <a:off x="1941240" y="2539823"/>
        <a:ext cx="6278618" cy="2414729"/>
      </dsp:txXfrm>
    </dsp:sp>
    <dsp:sp modelId="{F94423F7-B558-4597-A25E-CC655369A125}">
      <dsp:nvSpPr>
        <dsp:cNvPr id="0" name=""/>
        <dsp:cNvSpPr/>
      </dsp:nvSpPr>
      <dsp:spPr>
        <a:xfrm>
          <a:off x="0" y="2908322"/>
          <a:ext cx="2009445" cy="1721874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smtClean="0"/>
            <a:t>Objetivos Específicos</a:t>
          </a:r>
          <a:endParaRPr lang="es-CR" sz="2800" kern="1200" dirty="0"/>
        </a:p>
      </dsp:txBody>
      <dsp:txXfrm>
        <a:off x="84055" y="2992377"/>
        <a:ext cx="1841335" cy="15537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DF685-8591-4A63-9082-FB0D737659D1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65AFF-0F8F-4E18-9713-6AB1E80A4F24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4D91A-704B-47A9-B1BC-226027D613EE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6020-4C5C-4C7E-9044-FCF9E908FE21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8CAD8-9677-4775-BFD3-5E33044799D1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8C7B70-9708-4351-9CE3-9309F317AADA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0"/>
            <a:gd name="adj2" fmla="val 2700000"/>
            <a:gd name="adj3" fmla="val 3433"/>
          </a:avLst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118914-BE55-4424-81DF-429533D4022A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18900000"/>
            <a:gd name="adj2" fmla="val 0"/>
            <a:gd name="adj3" fmla="val 3433"/>
          </a:avLst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C51CB4-A298-4CD7-95E1-C71D9601F2BC}">
      <dsp:nvSpPr>
        <dsp:cNvPr id="0" name=""/>
        <dsp:cNvSpPr/>
      </dsp:nvSpPr>
      <dsp:spPr>
        <a:xfrm>
          <a:off x="2566008" y="409427"/>
          <a:ext cx="3882443" cy="3882443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B5FD5-20C9-4422-8368-F157628BD07D}">
      <dsp:nvSpPr>
        <dsp:cNvPr id="0" name=""/>
        <dsp:cNvSpPr/>
      </dsp:nvSpPr>
      <dsp:spPr>
        <a:xfrm>
          <a:off x="3588674" y="1515607"/>
          <a:ext cx="1837112" cy="16700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b="1" kern="1200" dirty="0" smtClean="0">
              <a:latin typeface="Cambria" pitchFamily="18" charset="0"/>
            </a:rPr>
            <a:t>AREAS ESTRATEGICAS MUNICIPALES</a:t>
          </a:r>
          <a:endParaRPr lang="es-CR" sz="1500" b="1" kern="1200" dirty="0">
            <a:latin typeface="Cambria" pitchFamily="18" charset="0"/>
          </a:endParaRPr>
        </a:p>
      </dsp:txBody>
      <dsp:txXfrm>
        <a:off x="3857713" y="1760185"/>
        <a:ext cx="1299034" cy="1180929"/>
      </dsp:txXfrm>
    </dsp:sp>
    <dsp:sp modelId="{C051681A-2E44-449B-8EE5-94D70302D44C}">
      <dsp:nvSpPr>
        <dsp:cNvPr id="0" name=""/>
        <dsp:cNvSpPr/>
      </dsp:nvSpPr>
      <dsp:spPr>
        <a:xfrm>
          <a:off x="3715064" y="-234755"/>
          <a:ext cx="1584333" cy="135500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Desarrollo Institucional  Municipal</a:t>
          </a:r>
          <a:endParaRPr lang="es-CR" sz="1500" kern="1200" dirty="0">
            <a:latin typeface="Cambria" pitchFamily="18" charset="0"/>
          </a:endParaRPr>
        </a:p>
      </dsp:txBody>
      <dsp:txXfrm>
        <a:off x="3947084" y="-36320"/>
        <a:ext cx="1120293" cy="958132"/>
      </dsp:txXfrm>
    </dsp:sp>
    <dsp:sp modelId="{B88B3626-2785-4DED-9018-90E2D3F3E49E}">
      <dsp:nvSpPr>
        <dsp:cNvPr id="0" name=""/>
        <dsp:cNvSpPr/>
      </dsp:nvSpPr>
      <dsp:spPr>
        <a:xfrm>
          <a:off x="5078769" y="325084"/>
          <a:ext cx="1555105" cy="1352947"/>
        </a:xfrm>
        <a:prstGeom prst="ellipse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shade val="51000"/>
                <a:satMod val="130000"/>
              </a:schemeClr>
            </a:gs>
            <a:gs pos="80000">
              <a:schemeClr val="accent3">
                <a:hueOff val="1607181"/>
                <a:satOff val="-2411"/>
                <a:lumOff val="-392"/>
                <a:alphaOff val="0"/>
                <a:shade val="93000"/>
                <a:satMod val="13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Equipamiento cantonal</a:t>
          </a:r>
          <a:endParaRPr lang="es-CR" sz="1500" kern="1200" dirty="0">
            <a:latin typeface="Cambria" pitchFamily="18" charset="0"/>
          </a:endParaRPr>
        </a:p>
      </dsp:txBody>
      <dsp:txXfrm>
        <a:off x="5306509" y="523219"/>
        <a:ext cx="1099625" cy="956677"/>
      </dsp:txXfrm>
    </dsp:sp>
    <dsp:sp modelId="{FA14B68C-BAB5-41C8-A4FE-92C50860127D}">
      <dsp:nvSpPr>
        <dsp:cNvPr id="0" name=""/>
        <dsp:cNvSpPr/>
      </dsp:nvSpPr>
      <dsp:spPr>
        <a:xfrm>
          <a:off x="5695953" y="1659562"/>
          <a:ext cx="1438362" cy="1382175"/>
        </a:xfrm>
        <a:prstGeom prst="ellipse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shade val="51000"/>
                <a:satMod val="130000"/>
              </a:schemeClr>
            </a:gs>
            <a:gs pos="80000">
              <a:schemeClr val="accent3">
                <a:hueOff val="3214361"/>
                <a:satOff val="-4823"/>
                <a:lumOff val="-784"/>
                <a:alphaOff val="0"/>
                <a:shade val="93000"/>
                <a:satMod val="13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Medio ambiente</a:t>
          </a:r>
          <a:endParaRPr lang="es-CR" sz="1500" kern="1200" dirty="0">
            <a:latin typeface="Cambria" pitchFamily="18" charset="0"/>
          </a:endParaRPr>
        </a:p>
      </dsp:txBody>
      <dsp:txXfrm>
        <a:off x="5906596" y="1861977"/>
        <a:ext cx="1017076" cy="977345"/>
      </dsp:txXfrm>
    </dsp:sp>
    <dsp:sp modelId="{7DA4148D-C0F0-4D62-A4D2-A89072728D9A}">
      <dsp:nvSpPr>
        <dsp:cNvPr id="0" name=""/>
        <dsp:cNvSpPr/>
      </dsp:nvSpPr>
      <dsp:spPr>
        <a:xfrm>
          <a:off x="5033942" y="2994039"/>
          <a:ext cx="1644759" cy="1411402"/>
        </a:xfrm>
        <a:prstGeom prst="ellipse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shade val="51000"/>
                <a:satMod val="130000"/>
              </a:schemeClr>
            </a:gs>
            <a:gs pos="80000">
              <a:schemeClr val="accent3">
                <a:hueOff val="4821541"/>
                <a:satOff val="-7234"/>
                <a:lumOff val="-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Ordenamiento territorial</a:t>
          </a:r>
          <a:endParaRPr lang="es-CR" sz="1500" kern="1200" dirty="0">
            <a:latin typeface="Cambria" pitchFamily="18" charset="0"/>
          </a:endParaRPr>
        </a:p>
      </dsp:txBody>
      <dsp:txXfrm>
        <a:off x="5274811" y="3200734"/>
        <a:ext cx="1163021" cy="998012"/>
      </dsp:txXfrm>
    </dsp:sp>
    <dsp:sp modelId="{140BA4B1-57B8-474B-9466-447AABEDFDB8}">
      <dsp:nvSpPr>
        <dsp:cNvPr id="0" name=""/>
        <dsp:cNvSpPr/>
      </dsp:nvSpPr>
      <dsp:spPr>
        <a:xfrm>
          <a:off x="3753625" y="3538557"/>
          <a:ext cx="1507210" cy="1439991"/>
        </a:xfrm>
        <a:prstGeom prst="ellipse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shade val="51000"/>
                <a:satMod val="130000"/>
              </a:schemeClr>
            </a:gs>
            <a:gs pos="80000">
              <a:schemeClr val="accent3">
                <a:hueOff val="6428722"/>
                <a:satOff val="-9646"/>
                <a:lumOff val="-1569"/>
                <a:alphaOff val="0"/>
                <a:shade val="93000"/>
                <a:satMod val="13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Desarrollo social local</a:t>
          </a:r>
          <a:endParaRPr lang="es-CR" sz="1500" kern="1200" dirty="0">
            <a:latin typeface="Cambria" pitchFamily="18" charset="0"/>
          </a:endParaRPr>
        </a:p>
      </dsp:txBody>
      <dsp:txXfrm>
        <a:off x="3974351" y="3749439"/>
        <a:ext cx="1065758" cy="1018227"/>
      </dsp:txXfrm>
    </dsp:sp>
    <dsp:sp modelId="{62DF65EF-471B-4AB5-A852-D6B01EAB3AB7}">
      <dsp:nvSpPr>
        <dsp:cNvPr id="0" name=""/>
        <dsp:cNvSpPr/>
      </dsp:nvSpPr>
      <dsp:spPr>
        <a:xfrm>
          <a:off x="2508768" y="2955886"/>
          <a:ext cx="1298741" cy="1487710"/>
        </a:xfrm>
        <a:prstGeom prst="ellipse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shade val="51000"/>
                <a:satMod val="130000"/>
              </a:schemeClr>
            </a:gs>
            <a:gs pos="80000">
              <a:schemeClr val="accent3">
                <a:hueOff val="8035903"/>
                <a:satOff val="-12057"/>
                <a:lumOff val="-1961"/>
                <a:alphaOff val="0"/>
                <a:shade val="93000"/>
                <a:satMod val="13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Desarrollo económico local</a:t>
          </a:r>
          <a:endParaRPr lang="es-CR" sz="1500" kern="1200" dirty="0">
            <a:latin typeface="Cambria" pitchFamily="18" charset="0"/>
          </a:endParaRPr>
        </a:p>
      </dsp:txBody>
      <dsp:txXfrm>
        <a:off x="2698964" y="3173756"/>
        <a:ext cx="918349" cy="1051970"/>
      </dsp:txXfrm>
    </dsp:sp>
    <dsp:sp modelId="{9269BB09-F0AB-4F71-B473-212A48B16223}">
      <dsp:nvSpPr>
        <dsp:cNvPr id="0" name=""/>
        <dsp:cNvSpPr/>
      </dsp:nvSpPr>
      <dsp:spPr>
        <a:xfrm>
          <a:off x="1758164" y="1538020"/>
          <a:ext cx="1682325" cy="1625258"/>
        </a:xfrm>
        <a:prstGeom prst="ellipse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shade val="51000"/>
                <a:satMod val="130000"/>
              </a:schemeClr>
            </a:gs>
            <a:gs pos="80000">
              <a:schemeClr val="accent3">
                <a:hueOff val="9643083"/>
                <a:satOff val="-14469"/>
                <a:lumOff val="-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Servicios públicos</a:t>
          </a:r>
          <a:endParaRPr lang="es-CR" sz="1500" kern="1200" dirty="0">
            <a:latin typeface="Cambria" pitchFamily="18" charset="0"/>
          </a:endParaRPr>
        </a:p>
      </dsp:txBody>
      <dsp:txXfrm>
        <a:off x="2004535" y="1776034"/>
        <a:ext cx="1189583" cy="1149230"/>
      </dsp:txXfrm>
    </dsp:sp>
    <dsp:sp modelId="{EEA80989-B772-4375-817F-D68C3E3C654B}">
      <dsp:nvSpPr>
        <dsp:cNvPr id="0" name=""/>
        <dsp:cNvSpPr/>
      </dsp:nvSpPr>
      <dsp:spPr>
        <a:xfrm>
          <a:off x="2486338" y="286930"/>
          <a:ext cx="1343600" cy="142925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>
              <a:latin typeface="Cambria" pitchFamily="18" charset="0"/>
            </a:rPr>
            <a:t>Infraestructura vial</a:t>
          </a:r>
          <a:endParaRPr lang="es-CR" sz="1500" kern="1200" dirty="0">
            <a:latin typeface="Cambria" pitchFamily="18" charset="0"/>
          </a:endParaRPr>
        </a:p>
      </dsp:txBody>
      <dsp:txXfrm>
        <a:off x="2683104" y="496240"/>
        <a:ext cx="950068" cy="1010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9810D-2B5D-487B-81DB-6310634DBD72}">
      <dsp:nvSpPr>
        <dsp:cNvPr id="0" name=""/>
        <dsp:cNvSpPr/>
      </dsp:nvSpPr>
      <dsp:spPr>
        <a:xfrm>
          <a:off x="4025600" y="2063636"/>
          <a:ext cx="1201319" cy="12013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u="sng" kern="1200" smtClean="0"/>
            <a:t>CONSEJO DE COMPETITIVIDAD</a:t>
          </a:r>
          <a:endParaRPr lang="es-CR" sz="1200" kern="1200" dirty="0"/>
        </a:p>
      </dsp:txBody>
      <dsp:txXfrm>
        <a:off x="4201529" y="2239565"/>
        <a:ext cx="849461" cy="849461"/>
      </dsp:txXfrm>
    </dsp:sp>
    <dsp:sp modelId="{C6821C2D-6F51-4672-8E1C-C3C68127E463}">
      <dsp:nvSpPr>
        <dsp:cNvPr id="0" name=""/>
        <dsp:cNvSpPr/>
      </dsp:nvSpPr>
      <dsp:spPr>
        <a:xfrm rot="16200000">
          <a:off x="4205080" y="1630771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4605201" y="1621397"/>
        <a:ext cx="42117" cy="42117"/>
      </dsp:txXfrm>
    </dsp:sp>
    <dsp:sp modelId="{7EB053B5-9E19-4263-958A-2806DB656402}">
      <dsp:nvSpPr>
        <dsp:cNvPr id="0" name=""/>
        <dsp:cNvSpPr/>
      </dsp:nvSpPr>
      <dsp:spPr>
        <a:xfrm>
          <a:off x="4025600" y="19956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u="none" kern="1200" dirty="0" smtClean="0"/>
            <a:t>MODELO DE COMPETITIVIDAD Y DE NEGOCIOS</a:t>
          </a:r>
          <a:endParaRPr lang="es-CR" sz="1200" u="none" kern="1200" dirty="0"/>
        </a:p>
      </dsp:txBody>
      <dsp:txXfrm>
        <a:off x="4201529" y="195885"/>
        <a:ext cx="849461" cy="849461"/>
      </dsp:txXfrm>
    </dsp:sp>
    <dsp:sp modelId="{8F756161-7229-4CDB-B152-B73689CCFBDA}">
      <dsp:nvSpPr>
        <dsp:cNvPr id="0" name=""/>
        <dsp:cNvSpPr/>
      </dsp:nvSpPr>
      <dsp:spPr>
        <a:xfrm rot="18900000">
          <a:off x="4927629" y="193006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5327750" y="1920687"/>
        <a:ext cx="42117" cy="42117"/>
      </dsp:txXfrm>
    </dsp:sp>
    <dsp:sp modelId="{A6A87144-7A9C-4818-BB1F-AE24F997A5FA}">
      <dsp:nvSpPr>
        <dsp:cNvPr id="0" name=""/>
        <dsp:cNvSpPr/>
      </dsp:nvSpPr>
      <dsp:spPr>
        <a:xfrm>
          <a:off x="5470699" y="618536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SIMPLIFICACIÓN DE TRÁMITES</a:t>
          </a:r>
          <a:endParaRPr lang="es-CR" sz="1200" kern="1200" dirty="0"/>
        </a:p>
      </dsp:txBody>
      <dsp:txXfrm>
        <a:off x="5646628" y="794465"/>
        <a:ext cx="849461" cy="849461"/>
      </dsp:txXfrm>
    </dsp:sp>
    <dsp:sp modelId="{E0E6CDC9-A028-4E8D-807D-9D9A50755857}">
      <dsp:nvSpPr>
        <dsp:cNvPr id="0" name=""/>
        <dsp:cNvSpPr/>
      </dsp:nvSpPr>
      <dsp:spPr>
        <a:xfrm>
          <a:off x="5226919" y="265261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5627040" y="2643237"/>
        <a:ext cx="42117" cy="42117"/>
      </dsp:txXfrm>
    </dsp:sp>
    <dsp:sp modelId="{FDFC8956-02A8-4170-82ED-049E4E78DB25}">
      <dsp:nvSpPr>
        <dsp:cNvPr id="0" name=""/>
        <dsp:cNvSpPr/>
      </dsp:nvSpPr>
      <dsp:spPr>
        <a:xfrm>
          <a:off x="6069279" y="2063636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ENCADENAMIENTOS PRODUCTIVOS</a:t>
          </a:r>
          <a:endParaRPr lang="es-CR" sz="1200" kern="1200" dirty="0"/>
        </a:p>
      </dsp:txBody>
      <dsp:txXfrm>
        <a:off x="6245208" y="2239565"/>
        <a:ext cx="849461" cy="849461"/>
      </dsp:txXfrm>
    </dsp:sp>
    <dsp:sp modelId="{6B8D6186-5B84-4926-8F62-30F538B21B40}">
      <dsp:nvSpPr>
        <dsp:cNvPr id="0" name=""/>
        <dsp:cNvSpPr/>
      </dsp:nvSpPr>
      <dsp:spPr>
        <a:xfrm rot="2700000">
          <a:off x="4927629" y="337516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5327750" y="3365786"/>
        <a:ext cx="42117" cy="42117"/>
      </dsp:txXfrm>
    </dsp:sp>
    <dsp:sp modelId="{1E553891-A09C-4B7A-9EFE-95F78EC1DD73}">
      <dsp:nvSpPr>
        <dsp:cNvPr id="0" name=""/>
        <dsp:cNvSpPr/>
      </dsp:nvSpPr>
      <dsp:spPr>
        <a:xfrm>
          <a:off x="5470699" y="3508735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OBSERVATORIO</a:t>
          </a:r>
          <a:endParaRPr lang="es-CR" sz="1200" kern="1200" dirty="0"/>
        </a:p>
      </dsp:txBody>
      <dsp:txXfrm>
        <a:off x="5646628" y="3684664"/>
        <a:ext cx="849461" cy="849461"/>
      </dsp:txXfrm>
    </dsp:sp>
    <dsp:sp modelId="{3049B539-ADB0-45AD-A455-0F40E30D8429}">
      <dsp:nvSpPr>
        <dsp:cNvPr id="0" name=""/>
        <dsp:cNvSpPr/>
      </dsp:nvSpPr>
      <dsp:spPr>
        <a:xfrm rot="5400000">
          <a:off x="4205080" y="367445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>
        <a:off x="4605201" y="3665076"/>
        <a:ext cx="42117" cy="42117"/>
      </dsp:txXfrm>
    </dsp:sp>
    <dsp:sp modelId="{84A92629-9B68-45BE-A76B-06BF488913F9}">
      <dsp:nvSpPr>
        <dsp:cNvPr id="0" name=""/>
        <dsp:cNvSpPr/>
      </dsp:nvSpPr>
      <dsp:spPr>
        <a:xfrm>
          <a:off x="4025600" y="4107315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FORTALECIMIENTO GOBIERNOS LOCALES</a:t>
          </a:r>
          <a:endParaRPr lang="es-CR" sz="1200" kern="1200" dirty="0"/>
        </a:p>
      </dsp:txBody>
      <dsp:txXfrm>
        <a:off x="4201529" y="4283244"/>
        <a:ext cx="849461" cy="849461"/>
      </dsp:txXfrm>
    </dsp:sp>
    <dsp:sp modelId="{8CEFBB36-D70D-4C90-8131-898A78767827}">
      <dsp:nvSpPr>
        <dsp:cNvPr id="0" name=""/>
        <dsp:cNvSpPr/>
      </dsp:nvSpPr>
      <dsp:spPr>
        <a:xfrm rot="8100000">
          <a:off x="3482530" y="337516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00000">
        <a:off x="3882651" y="3365786"/>
        <a:ext cx="42117" cy="42117"/>
      </dsp:txXfrm>
    </dsp:sp>
    <dsp:sp modelId="{88A1982F-EAC8-4647-9D57-988FBA43D1B6}">
      <dsp:nvSpPr>
        <dsp:cNvPr id="0" name=""/>
        <dsp:cNvSpPr/>
      </dsp:nvSpPr>
      <dsp:spPr>
        <a:xfrm>
          <a:off x="2580500" y="3508735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PROYECTOS DEMOSTRATIVOS</a:t>
          </a:r>
          <a:endParaRPr lang="es-CR" sz="1200" kern="1200" dirty="0"/>
        </a:p>
      </dsp:txBody>
      <dsp:txXfrm>
        <a:off x="2756429" y="3684664"/>
        <a:ext cx="849461" cy="849461"/>
      </dsp:txXfrm>
    </dsp:sp>
    <dsp:sp modelId="{F642BF08-2C3C-4B19-A0B5-809AD977B249}">
      <dsp:nvSpPr>
        <dsp:cNvPr id="0" name=""/>
        <dsp:cNvSpPr/>
      </dsp:nvSpPr>
      <dsp:spPr>
        <a:xfrm rot="10800000">
          <a:off x="3183240" y="265261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00000">
        <a:off x="3583361" y="2643237"/>
        <a:ext cx="42117" cy="42117"/>
      </dsp:txXfrm>
    </dsp:sp>
    <dsp:sp modelId="{EB22C8B1-5CBE-403C-9F26-986010E0212F}">
      <dsp:nvSpPr>
        <dsp:cNvPr id="0" name=""/>
        <dsp:cNvSpPr/>
      </dsp:nvSpPr>
      <dsp:spPr>
        <a:xfrm>
          <a:off x="1981920" y="2063636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AGROINDUSTRIA Y TURISMO</a:t>
          </a:r>
          <a:endParaRPr lang="es-ES_tradnl" sz="1200" b="1" kern="1200" dirty="0"/>
        </a:p>
      </dsp:txBody>
      <dsp:txXfrm>
        <a:off x="2157849" y="2239565"/>
        <a:ext cx="849461" cy="849461"/>
      </dsp:txXfrm>
    </dsp:sp>
    <dsp:sp modelId="{B4CB6EEA-1274-4642-9D3E-2A9917F36D8A}">
      <dsp:nvSpPr>
        <dsp:cNvPr id="0" name=""/>
        <dsp:cNvSpPr/>
      </dsp:nvSpPr>
      <dsp:spPr>
        <a:xfrm rot="13500000">
          <a:off x="3482530" y="1930060"/>
          <a:ext cx="842359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842359" y="116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200" kern="1200"/>
        </a:p>
      </dsp:txBody>
      <dsp:txXfrm rot="10800000">
        <a:off x="3882651" y="1920687"/>
        <a:ext cx="42117" cy="42117"/>
      </dsp:txXfrm>
    </dsp:sp>
    <dsp:sp modelId="{3842E030-97D9-4B83-BB86-9D3A4E2DFD1C}">
      <dsp:nvSpPr>
        <dsp:cNvPr id="0" name=""/>
        <dsp:cNvSpPr/>
      </dsp:nvSpPr>
      <dsp:spPr>
        <a:xfrm>
          <a:off x="2580500" y="618536"/>
          <a:ext cx="1201319" cy="1201319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smtClean="0"/>
            <a:t>CENTRO DE DESARROLLO EMPRESARIAL</a:t>
          </a:r>
          <a:endParaRPr lang="es-ES_tradnl" sz="1200" b="1" kern="1200" dirty="0"/>
        </a:p>
      </dsp:txBody>
      <dsp:txXfrm>
        <a:off x="2756429" y="794465"/>
        <a:ext cx="849461" cy="849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24FF3D-7FAB-4A08-B777-3F9D27F580A9}" type="datetimeFigureOut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69900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3FDF54-36A0-4F64-BA51-97C9E6D9017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90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A93A4-E00E-4116-8A2C-66F2890B2D4C}" type="datetimeFigureOut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704850"/>
            <a:ext cx="4695825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64051"/>
            <a:ext cx="560832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926469"/>
            <a:ext cx="303784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3" tIns="46877" rIns="93753" bIns="468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FB592B-5428-4F0B-8A1E-87E4882F64D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42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3970339" y="8926174"/>
            <a:ext cx="3038475" cy="4702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3" tIns="46586" rIns="93173" bIns="46586" anchor="b"/>
          <a:lstStyle/>
          <a:p>
            <a:pPr algn="r" defTabSz="917575">
              <a:defRPr/>
            </a:pPr>
            <a:fld id="{C364E7D2-CD8D-4930-83DB-28824C64E148}" type="slidenum">
              <a:rPr lang="en-US" sz="1200">
                <a:ea typeface="+mn-ea"/>
                <a:cs typeface="+mn-cs"/>
              </a:rPr>
              <a:pPr algn="r" defTabSz="917575">
                <a:defRPr/>
              </a:pPr>
              <a:t>1</a:t>
            </a:fld>
            <a:endParaRPr lang="en-US" sz="120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290671-7909-4F4E-82E8-5ACD38EC0A50}" type="slidenum">
              <a:rPr lang="es-C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C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B0DED2-19A6-42BC-8929-A0A5E9C656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 smtClean="0"/>
          </a:p>
        </p:txBody>
      </p:sp>
      <p:sp>
        <p:nvSpPr>
          <p:cNvPr id="1945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FC5613-295F-4172-9C04-0175FE86025E}" type="slidenum">
              <a:rPr lang="es-ES" smtClean="0"/>
              <a:pPr/>
              <a:t>30</a:t>
            </a:fld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9044-66C7-4ED0-BF66-9CF1D56C5243}" type="slidenum">
              <a:rPr lang="es-CR" smtClean="0"/>
              <a:pPr/>
              <a:t>7</a:t>
            </a:fld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9044-66C7-4ED0-BF66-9CF1D56C5243}" type="slidenum">
              <a:rPr lang="es-CR" smtClean="0"/>
              <a:pPr/>
              <a:t>8</a:t>
            </a:fld>
            <a:endParaRPr lang="es-C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9044-66C7-4ED0-BF66-9CF1D56C5243}" type="slidenum">
              <a:rPr lang="es-CR" smtClean="0"/>
              <a:pPr/>
              <a:t>9</a:t>
            </a:fld>
            <a:endParaRPr lang="es-C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9044-66C7-4ED0-BF66-9CF1D56C5243}" type="slidenum">
              <a:rPr lang="es-CR" smtClean="0"/>
              <a:pPr/>
              <a:t>10</a:t>
            </a:fld>
            <a:endParaRPr lang="es-C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29044-66C7-4ED0-BF66-9CF1D56C5243}" type="slidenum">
              <a:rPr lang="es-CR" smtClean="0"/>
              <a:pPr/>
              <a:t>11</a:t>
            </a:fld>
            <a:endParaRPr lang="es-C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FB592B-5428-4F0B-8A1E-87E4882F64DE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  <p:pic>
        <p:nvPicPr>
          <p:cNvPr id="9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  <p:pic>
        <p:nvPicPr>
          <p:cNvPr id="9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4" descr="logo_80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6889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3310A-6145-476D-82AF-B76F1094F102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2C9-E0D7-4BB7-88FA-D7F6078AD0B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525344"/>
            <a:ext cx="9288463" cy="47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C0B15D-6B87-48F5-8185-C1F0564AC2CC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C2EB5FD-4542-4D3B-A584-BA2528F1209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5" name="Imagen 4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2311711" cy="7252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1B099-0ECC-42D5-A18D-042648EA3B22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2D0C-63A3-477B-9F4F-976CF12A7A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anluis.monge\Desktop\Refroma\down_portada-05-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6165850"/>
            <a:ext cx="9288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juanluis.monge\Desktop\Refroma\logo_bn-0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308725"/>
            <a:ext cx="14398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54349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Picture 1" descr="C:\Users\juanluis.monge\Desktop\Refroma\fondo.png"/>
          <p:cNvPicPr>
            <a:picLocks noChangeAspect="1" noChangeArrowheads="1"/>
          </p:cNvPicPr>
          <p:nvPr userDrawn="1"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sp>
        <p:nvSpPr>
          <p:cNvPr id="8" name="7 Rectángulo"/>
          <p:cNvSpPr/>
          <p:nvPr userDrawn="1"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9" name="Picture 2" descr="C:\Users\juanluis.monge\Desktop\Juan Luis\ppt modernizacion\fondo_blanco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FF6808-91EC-49CD-BBF8-95653A46614E}" type="datetime1">
              <a:rPr lang="es-ES" smtClean="0"/>
              <a:pPr>
                <a:defRPr/>
              </a:pPr>
              <a:t>24/06/2013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5CE91-F5AF-4984-BA6D-14A93ECD182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Picture 1" descr="C:\Users\juanluis.monge\Desktop\Refroma\fondo.png"/>
          <p:cNvPicPr>
            <a:picLocks noChangeAspect="1" noChangeArrowheads="1"/>
          </p:cNvPicPr>
          <p:nvPr/>
        </p:nvPicPr>
        <p:blipFill>
          <a:blip r:embed="rId5" cstate="print">
            <a:lum bright="10000" contras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>
          <a:solidFill>
            <a:srgbClr val="00206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143000"/>
            <a:ext cx="9144000" cy="71438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R" dirty="0">
              <a:solidFill>
                <a:prstClr val="white"/>
              </a:solidFill>
            </a:endParaRPr>
          </a:p>
        </p:txBody>
      </p:sp>
      <p:pic>
        <p:nvPicPr>
          <p:cNvPr id="1027" name="Picture 2" descr="C:\Users\juanluis.monge\Desktop\Juan Luis\ppt modernizacion\fondo_blan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</a:t>
            </a:r>
            <a:endParaRPr lang="es-CR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 smtClean="0"/>
          </a:p>
        </p:txBody>
      </p:sp>
    </p:spTree>
    <p:extLst>
      <p:ext uri="{BB962C8B-B14F-4D97-AF65-F5344CB8AC3E}">
        <p14:creationId xmlns:p14="http://schemas.microsoft.com/office/powerpoint/2010/main" val="276711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2060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2060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7" descr="C:\Users\juanluis.monge\Desktop\regionalizacion\FINALES\fond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86"/>
            <a:ext cx="9144000" cy="50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-381000" y="5116286"/>
            <a:ext cx="9753600" cy="1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</a:rPr>
              <a:t>Metodologías e </a:t>
            </a:r>
            <a:r>
              <a:rPr lang="es-MX" sz="3200" b="1" dirty="0" smtClean="0">
                <a:solidFill>
                  <a:srgbClr val="002060"/>
                </a:solidFill>
                <a:cs typeface="Arial" charset="0"/>
              </a:rPr>
              <a:t>Instrumentos utilizados</a:t>
            </a:r>
            <a:endParaRPr lang="es-CR" sz="3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47360" y="5808902"/>
            <a:ext cx="3580656" cy="10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2500" b="1" dirty="0" smtClean="0">
                <a:solidFill>
                  <a:srgbClr val="002060"/>
                </a:solidFill>
              </a:rPr>
              <a:t>Guatemala 2013</a:t>
            </a:r>
            <a:endParaRPr lang="es-CR" sz="2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3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6050" y="1196752"/>
            <a:ext cx="8172414" cy="1393533"/>
          </a:xfrm>
          <a:prstGeom prst="rect">
            <a:avLst/>
          </a:prstGeom>
        </p:spPr>
        <p:txBody>
          <a:bodyPr wrap="square" lIns="84655" tIns="42328" rIns="84655" bIns="42328">
            <a:spAutoFit/>
          </a:bodyPr>
          <a:lstStyle/>
          <a:p>
            <a:pPr marL="1094400" lvl="1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+mj-lt"/>
              <a:buAutoNum type="arabicPeriod" startAt="2"/>
              <a:defRPr/>
            </a:pPr>
            <a:r>
              <a:rPr lang="es-ES" sz="2000" b="1" i="1" dirty="0" smtClean="0">
                <a:ea typeface="MS PGothic" pitchFamily="34" charset="-128"/>
                <a:cs typeface="Arial" charset="0"/>
              </a:rPr>
              <a:t>Formulación del Plan de Desarrollo:</a:t>
            </a:r>
          </a:p>
          <a:p>
            <a:pPr marL="1094400" lvl="1" indent="-457200" algn="just"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es-ES" sz="2000" dirty="0" smtClean="0">
                <a:ea typeface="MS PGothic" pitchFamily="34" charset="-128"/>
                <a:cs typeface="Arial" charset="0"/>
              </a:rPr>
              <a:t>	Se realizaron 10 talleres a lo largo del Cordón (2 por cantón), con la participación de líderes comunales de los principales centros de población.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395536" y="332657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Metodología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12" name="11 Imagen" descr="2012-10-18 La Guaria 001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8858" t="30020" b="16486"/>
          <a:stretch>
            <a:fillRect/>
          </a:stretch>
        </p:blipFill>
        <p:spPr>
          <a:xfrm>
            <a:off x="3779912" y="2636912"/>
            <a:ext cx="4896544" cy="2088232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5796136" y="393305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bg1"/>
                </a:solidFill>
              </a:rPr>
              <a:t>Taller  en La Guaria, </a:t>
            </a:r>
            <a:r>
              <a:rPr lang="es-ES" sz="1600" i="1" dirty="0" err="1" smtClean="0">
                <a:solidFill>
                  <a:schemeClr val="bg1"/>
                </a:solidFill>
              </a:rPr>
              <a:t>Pocosol</a:t>
            </a:r>
            <a:endParaRPr lang="es-ES" sz="1600" i="1" dirty="0">
              <a:solidFill>
                <a:schemeClr val="bg1"/>
              </a:solidFill>
            </a:endParaRPr>
          </a:p>
        </p:txBody>
      </p:sp>
      <p:pic>
        <p:nvPicPr>
          <p:cNvPr id="29" name="28 Imagen" descr="2012-10-19 Delta, Sarapiquí 009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7751" t="24606" b="11565"/>
          <a:stretch>
            <a:fillRect/>
          </a:stretch>
        </p:blipFill>
        <p:spPr>
          <a:xfrm>
            <a:off x="467543" y="3906707"/>
            <a:ext cx="4629825" cy="2402613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907704" y="573325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 smtClean="0">
                <a:solidFill>
                  <a:schemeClr val="bg1"/>
                </a:solidFill>
              </a:rPr>
              <a:t>Taller  en Tambor, </a:t>
            </a:r>
            <a:r>
              <a:rPr lang="es-ES" sz="1600" i="1" dirty="0" err="1" smtClean="0">
                <a:solidFill>
                  <a:schemeClr val="bg1"/>
                </a:solidFill>
              </a:rPr>
              <a:t>Sarapiquí</a:t>
            </a:r>
            <a:endParaRPr lang="es-E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6050" y="1196752"/>
            <a:ext cx="7956390" cy="1393533"/>
          </a:xfrm>
          <a:prstGeom prst="rect">
            <a:avLst/>
          </a:prstGeom>
        </p:spPr>
        <p:txBody>
          <a:bodyPr wrap="square" lIns="84655" tIns="42328" rIns="84655" bIns="42328">
            <a:spAutoFit/>
          </a:bodyPr>
          <a:lstStyle/>
          <a:p>
            <a:pPr lvl="1" indent="-457200" algn="just"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es-ES" sz="2000" b="1" i="1" dirty="0" smtClean="0">
                <a:ea typeface="MS PGothic" pitchFamily="34" charset="-128"/>
                <a:cs typeface="Arial" charset="0"/>
              </a:rPr>
              <a:t>	Resultados de los talleres:</a:t>
            </a:r>
          </a:p>
          <a:p>
            <a:pPr lvl="1" indent="-457200" algn="just"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es-ES" sz="2000" dirty="0" smtClean="0">
                <a:ea typeface="MS PGothic" pitchFamily="34" charset="-128"/>
                <a:cs typeface="Arial" charset="0"/>
              </a:rPr>
              <a:t>	Los habitantes del territorio priorizaron los problemas e hicieron propuestas para la solución de éstos. Esta información fue sistematizada y utilizada para la elaboración del Plan de Desarrollo.</a:t>
            </a: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395536" y="332657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Metodología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pic>
        <p:nvPicPr>
          <p:cNvPr id="13" name="12 Imagen" descr="2012-10-17 Talleres cordon fronterizo 026.JPG"/>
          <p:cNvPicPr>
            <a:picLocks noChangeAspect="1"/>
          </p:cNvPicPr>
          <p:nvPr/>
        </p:nvPicPr>
        <p:blipFill>
          <a:blip r:embed="rId3" cstate="print"/>
          <a:srcRect t="926"/>
          <a:stretch>
            <a:fillRect/>
          </a:stretch>
        </p:blipFill>
        <p:spPr>
          <a:xfrm>
            <a:off x="467544" y="3645024"/>
            <a:ext cx="3747123" cy="2088232"/>
          </a:xfrm>
          <a:prstGeom prst="rect">
            <a:avLst/>
          </a:prstGeom>
        </p:spPr>
      </p:pic>
      <p:pic>
        <p:nvPicPr>
          <p:cNvPr id="25" name="24 Imagen" descr="2012-10-16 Delicias, Upala 001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rcRect l="11073" t="29528" b="11073"/>
          <a:stretch>
            <a:fillRect/>
          </a:stretch>
        </p:blipFill>
        <p:spPr>
          <a:xfrm>
            <a:off x="4283968" y="3013266"/>
            <a:ext cx="4279489" cy="214392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355976" y="4530606"/>
            <a:ext cx="230425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solidFill>
                  <a:schemeClr val="bg1"/>
                </a:solidFill>
              </a:rPr>
              <a:t>Taller  en Delicias, </a:t>
            </a:r>
            <a:r>
              <a:rPr lang="es-ES" sz="1600" i="1" dirty="0" err="1" smtClean="0">
                <a:solidFill>
                  <a:schemeClr val="bg1"/>
                </a:solidFill>
              </a:rPr>
              <a:t>Upala</a:t>
            </a:r>
            <a:endParaRPr lang="es-ES" sz="1600" i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539552" y="5157192"/>
            <a:ext cx="3240360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solidFill>
                  <a:schemeClr val="bg1"/>
                </a:solidFill>
              </a:rPr>
              <a:t>Taller  en  Cuatro Esquinas, Los Chiles</a:t>
            </a:r>
            <a:endParaRPr lang="es-E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132856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PLANES CANTONALES DE DESARROLLO HUMANO </a:t>
            </a:r>
            <a:r>
              <a:rPr lang="es-C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LOCAL, PCDHL</a:t>
            </a:r>
            <a:endParaRPr lang="es-C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Título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13387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b="1" dirty="0" smtClean="0">
                <a:latin typeface="Arial" charset="0"/>
                <a:ea typeface="ＭＳ Ｐゴシック"/>
                <a:cs typeface="Arial" charset="0"/>
              </a:rPr>
              <a:t>SOBRE EL PLAN CANTONAL DE DESARROLLO HUMANO LOCAL </a:t>
            </a:r>
          </a:p>
          <a:p>
            <a:pPr marL="0" indent="0">
              <a:buNone/>
            </a:pPr>
            <a:endParaRPr lang="es-ES" sz="2400" dirty="0">
              <a:latin typeface="Arial" charset="0"/>
              <a:ea typeface="ＭＳ Ｐゴシック"/>
              <a:cs typeface="Arial" charset="0"/>
            </a:endParaRPr>
          </a:p>
          <a:p>
            <a:pPr marL="0" indent="0">
              <a:buNone/>
            </a:pPr>
            <a:r>
              <a:rPr lang="es-ES" sz="2400" b="1" dirty="0">
                <a:latin typeface="Arial" charset="0"/>
                <a:ea typeface="ＭＳ Ｐゴシック"/>
                <a:cs typeface="Arial" charset="0"/>
              </a:rPr>
              <a:t>-Qué es el Plan Cantonal de Desarrollo Humano Local-</a:t>
            </a:r>
          </a:p>
          <a:p>
            <a:pPr marL="0" indent="0">
              <a:buNone/>
            </a:pPr>
            <a:endParaRPr lang="es-CR" sz="2400" dirty="0">
              <a:latin typeface="Arial" charset="0"/>
              <a:ea typeface="ＭＳ Ｐゴシック"/>
              <a:cs typeface="Arial" charset="0"/>
            </a:endParaRPr>
          </a:p>
          <a:p>
            <a:pPr marL="0" indent="0">
              <a:buNone/>
            </a:pPr>
            <a:r>
              <a:rPr lang="es-CR" sz="2400" dirty="0">
                <a:latin typeface="Arial" charset="0"/>
                <a:ea typeface="ＭＳ Ｐゴシック"/>
                <a:cs typeface="Arial" charset="0"/>
              </a:rPr>
              <a:t>Una propuesta de planificación participativa,  integral  y de largo plazo – con un horizonte de 10 años- animada por los principios del Desarrollo Humano.</a:t>
            </a:r>
          </a:p>
          <a:p>
            <a:pPr marL="0" indent="0">
              <a:buNone/>
            </a:pPr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5353" r="10421" b="5693"/>
          <a:stretch/>
        </p:blipFill>
        <p:spPr bwMode="auto">
          <a:xfrm>
            <a:off x="899592" y="1775131"/>
            <a:ext cx="7532135" cy="48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4016" y="941819"/>
            <a:ext cx="882047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 ENFOQUE INTEGRAL DEL DESARROLLO HUMANO LOCAL</a:t>
            </a:r>
            <a:endParaRPr lang="es-E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764704"/>
            <a:ext cx="6445637" cy="652934"/>
          </a:xfrm>
        </p:spPr>
        <p:txBody>
          <a:bodyPr rtlCol="0">
            <a:noAutofit/>
          </a:bodyPr>
          <a:lstStyle/>
          <a:p>
            <a:pPr lvl="0" algn="just" eaLnBrk="1" fontAlgn="auto" hangingPunct="1">
              <a:spcAft>
                <a:spcPts val="0"/>
              </a:spcAft>
              <a:defRPr/>
            </a:pPr>
            <a:r>
              <a:rPr lang="es-CR" b="1" dirty="0" smtClean="0">
                <a:latin typeface="Arial" charset="0"/>
                <a:ea typeface="ＭＳ Ｐゴシック"/>
                <a:cs typeface="Arial" charset="0"/>
              </a:rPr>
              <a:t>METODOLOGÍA GENERAL</a:t>
            </a:r>
            <a:endParaRPr lang="es-CR" b="1" dirty="0">
              <a:latin typeface="Arial" charset="0"/>
              <a:ea typeface="ＭＳ Ｐゴシック"/>
              <a:cs typeface="Arial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493302"/>
            <a:ext cx="8229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Partir de los logros y potencialidades colectivas, imaginar un futuro posible y trazar la estrategia para lograrlo de manera planificada y participativa.</a:t>
            </a:r>
          </a:p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Metodologías participativas.</a:t>
            </a:r>
          </a:p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Aprender del proceso que se vive (aprender/haciendo).</a:t>
            </a:r>
          </a:p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Articulación de todos los actores económicos, sociales y políticos.</a:t>
            </a:r>
          </a:p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Encadenamiento de productos de la planificación del desarrollo humano local.</a:t>
            </a:r>
          </a:p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Documentación permanente – sistematización.</a:t>
            </a:r>
          </a:p>
          <a:p>
            <a:pPr marL="452438" marR="0" lvl="0" indent="-452438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</a:pPr>
            <a:r>
              <a:rPr lang="es-CR" sz="2200" dirty="0">
                <a:latin typeface="Arial" charset="0"/>
                <a:ea typeface="ＭＳ Ｐゴシック"/>
                <a:cs typeface="Arial" charset="0"/>
              </a:rPr>
              <a:t>Alineación de instrumentos de gestión municipal.</a:t>
            </a:r>
          </a:p>
        </p:txBody>
      </p:sp>
    </p:spTree>
    <p:extLst>
      <p:ext uri="{BB962C8B-B14F-4D97-AF65-F5344CB8AC3E}">
        <p14:creationId xmlns:p14="http://schemas.microsoft.com/office/powerpoint/2010/main" val="7632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2" y="908720"/>
            <a:ext cx="8811116" cy="1204633"/>
          </a:xfrm>
        </p:spPr>
        <p:txBody>
          <a:bodyPr/>
          <a:lstStyle/>
          <a:p>
            <a:r>
              <a:rPr lang="es-ES" b="1" dirty="0" smtClean="0"/>
              <a:t>COMPONENTES </a:t>
            </a:r>
            <a:r>
              <a:rPr lang="es-ES" b="1" dirty="0"/>
              <a:t>DEL PROCESO DE PLANIFICACIÓN DEL DESARROLLO HUMANO LOCAL </a:t>
            </a:r>
            <a:endParaRPr lang="es-CR" dirty="0"/>
          </a:p>
        </p:txBody>
      </p:sp>
      <p:grpSp>
        <p:nvGrpSpPr>
          <p:cNvPr id="5" name="4 Grupo"/>
          <p:cNvGrpSpPr/>
          <p:nvPr/>
        </p:nvGrpSpPr>
        <p:grpSpPr>
          <a:xfrm>
            <a:off x="467544" y="1736195"/>
            <a:ext cx="8286809" cy="4861157"/>
            <a:chOff x="480865" y="1393273"/>
            <a:chExt cx="8286809" cy="4861157"/>
          </a:xfrm>
        </p:grpSpPr>
        <p:sp>
          <p:nvSpPr>
            <p:cNvPr id="6" name="5 Elipse"/>
            <p:cNvSpPr/>
            <p:nvPr/>
          </p:nvSpPr>
          <p:spPr bwMode="auto">
            <a:xfrm>
              <a:off x="480865" y="3119911"/>
              <a:ext cx="2643197" cy="264319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910015" y="1393273"/>
              <a:ext cx="272415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50000"/>
                </a:lnSpc>
                <a:buClr>
                  <a:schemeClr val="accent1">
                    <a:lumMod val="75000"/>
                  </a:schemeClr>
                </a:buClr>
                <a:buSzPct val="100000"/>
                <a:defRPr/>
              </a:pPr>
              <a:endParaRPr lang="es-ES" sz="1600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  <a:ea typeface="ＭＳ Ｐゴシック" pitchFamily="1" charset="-128"/>
                <a:cs typeface="Arial" pitchFamily="34" charset="0"/>
              </a:endParaRPr>
            </a:p>
          </p:txBody>
        </p:sp>
        <p:sp>
          <p:nvSpPr>
            <p:cNvPr id="8" name="7 Elipse"/>
            <p:cNvSpPr/>
            <p:nvPr/>
          </p:nvSpPr>
          <p:spPr bwMode="auto">
            <a:xfrm>
              <a:off x="2333021" y="3548536"/>
              <a:ext cx="2054692" cy="205469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9" name="8 Elipse"/>
            <p:cNvSpPr/>
            <p:nvPr/>
          </p:nvSpPr>
          <p:spPr bwMode="auto">
            <a:xfrm>
              <a:off x="3804106" y="3834286"/>
              <a:ext cx="1655169" cy="1655169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 bwMode="auto">
            <a:xfrm>
              <a:off x="4846568" y="4120036"/>
              <a:ext cx="1255645" cy="1255645"/>
            </a:xfrm>
            <a:prstGeom prst="ellipse">
              <a:avLst/>
            </a:prstGeom>
            <a:solidFill>
              <a:schemeClr val="accent5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 bwMode="auto">
            <a:xfrm>
              <a:off x="5681417" y="4334348"/>
              <a:ext cx="882757" cy="882757"/>
            </a:xfrm>
            <a:prstGeom prst="ellipse">
              <a:avLst/>
            </a:prstGeom>
            <a:solidFill>
              <a:srgbClr val="EAF5F6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R" dirty="0">
                <a:solidFill>
                  <a:schemeClr val="tx1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 bwMode="auto">
            <a:xfrm>
              <a:off x="6388715" y="4548662"/>
              <a:ext cx="570748" cy="570748"/>
            </a:xfrm>
            <a:prstGeom prst="ellipse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CR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12 Conector angular"/>
            <p:cNvCxnSpPr/>
            <p:nvPr/>
          </p:nvCxnSpPr>
          <p:spPr bwMode="auto">
            <a:xfrm rot="5400000" flipH="1" flipV="1">
              <a:off x="2202120" y="2005881"/>
              <a:ext cx="714374" cy="1513686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13 Conector angular"/>
            <p:cNvCxnSpPr>
              <a:stCxn id="8" idx="0"/>
            </p:cNvCxnSpPr>
            <p:nvPr/>
          </p:nvCxnSpPr>
          <p:spPr bwMode="auto">
            <a:xfrm rot="5400000" flipH="1" flipV="1">
              <a:off x="4088353" y="2106176"/>
              <a:ext cx="714374" cy="2170346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14 Conector angular"/>
            <p:cNvCxnSpPr>
              <a:stCxn id="9" idx="0"/>
            </p:cNvCxnSpPr>
            <p:nvPr/>
          </p:nvCxnSpPr>
          <p:spPr bwMode="auto">
            <a:xfrm rot="5400000" flipH="1" flipV="1">
              <a:off x="5366952" y="2527525"/>
              <a:ext cx="571500" cy="2042022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42 Forma"/>
            <p:cNvCxnSpPr>
              <a:stCxn id="10" idx="0"/>
            </p:cNvCxnSpPr>
            <p:nvPr/>
          </p:nvCxnSpPr>
          <p:spPr bwMode="auto">
            <a:xfrm rot="5400000" flipH="1" flipV="1">
              <a:off x="6538396" y="2627407"/>
              <a:ext cx="428624" cy="2556634"/>
            </a:xfrm>
            <a:prstGeom prst="bentConnector2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5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48 Conector angular"/>
            <p:cNvCxnSpPr>
              <a:cxnSpLocks noChangeShapeType="1"/>
              <a:stCxn id="11" idx="0"/>
            </p:cNvCxnSpPr>
            <p:nvPr/>
          </p:nvCxnSpPr>
          <p:spPr bwMode="auto">
            <a:xfrm rot="5400000" flipH="1" flipV="1">
              <a:off x="7362661" y="2951609"/>
              <a:ext cx="142874" cy="2622604"/>
            </a:xfrm>
            <a:prstGeom prst="bentConnector2">
              <a:avLst/>
            </a:prstGeom>
            <a:noFill/>
            <a:ln w="38100" algn="ctr">
              <a:solidFill>
                <a:srgbClr val="E4F2F4"/>
              </a:solidFill>
              <a:round/>
              <a:headEnd/>
              <a:tailEnd/>
            </a:ln>
          </p:spPr>
        </p:cxnSp>
        <p:cxnSp>
          <p:nvCxnSpPr>
            <p:cNvPr id="18" name="52 Conector angular"/>
            <p:cNvCxnSpPr>
              <a:cxnSpLocks noChangeShapeType="1"/>
              <a:stCxn id="12" idx="4"/>
            </p:cNvCxnSpPr>
            <p:nvPr/>
          </p:nvCxnSpPr>
          <p:spPr bwMode="auto">
            <a:xfrm rot="16200000" flipH="1">
              <a:off x="7547975" y="4245524"/>
              <a:ext cx="345813" cy="2093584"/>
            </a:xfrm>
            <a:prstGeom prst="bentConnector2">
              <a:avLst/>
            </a:prstGeom>
            <a:noFill/>
            <a:ln w="38100" algn="ctr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19" name="18 CuadroTexto"/>
            <p:cNvSpPr txBox="1"/>
            <p:nvPr/>
          </p:nvSpPr>
          <p:spPr>
            <a:xfrm>
              <a:off x="1766749" y="2036199"/>
              <a:ext cx="18834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R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pitchFamily="1" charset="-128"/>
                </a:rPr>
                <a:t>Misión y Visión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147180" y="2464827"/>
              <a:ext cx="24772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pitchFamily="1" charset="-128"/>
                </a:rPr>
                <a:t>7 ejes estratégicos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4695707" y="2892898"/>
              <a:ext cx="18834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R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pitchFamily="1" charset="-128"/>
                </a:rPr>
                <a:t>Políticas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4910021" y="3334223"/>
              <a:ext cx="383380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pitchFamily="1" charset="-128"/>
                </a:rPr>
                <a:t>Objetivos Estratégicos</a:t>
              </a: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6124467" y="3834287"/>
              <a:ext cx="24542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pitchFamily="1" charset="-128"/>
                </a:rPr>
                <a:t>Objetivos Específicos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6624501" y="5608099"/>
              <a:ext cx="192882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CR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  <a:ea typeface="ＭＳ Ｐゴシック" pitchFamily="1" charset="-128"/>
                </a:rPr>
                <a:t>Líneas de Acción</a:t>
              </a:r>
            </a:p>
            <a:p>
              <a:pPr algn="ctr">
                <a:defRPr/>
              </a:pPr>
              <a:r>
                <a:rPr lang="es-CR" dirty="0" smtClean="0">
                  <a:solidFill>
                    <a:schemeClr val="bg1">
                      <a:lumMod val="65000"/>
                    </a:schemeClr>
                  </a:solidFill>
                  <a:ea typeface="ＭＳ Ｐゴシック" pitchFamily="1" charset="-128"/>
                </a:rPr>
                <a:t>prioritarias</a:t>
              </a:r>
              <a:endParaRPr lang="es-CR" sz="18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04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-2216" y="260648"/>
            <a:ext cx="6446424" cy="461665"/>
          </a:xfrm>
        </p:spPr>
        <p:txBody>
          <a:bodyPr wrap="square" rtlCol="0" anchor="b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CR" b="1" dirty="0">
                <a:latin typeface="Arial" charset="0"/>
                <a:ea typeface="ＭＳ Ｐゴシック"/>
                <a:cs typeface="Arial" charset="0"/>
              </a:rPr>
              <a:t>¿CÓMO SE FORMULÓ EL PDHL?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95536" y="1124744"/>
            <a:ext cx="8280920" cy="5184576"/>
            <a:chOff x="1000125" y="928688"/>
            <a:chExt cx="8001000" cy="4867275"/>
          </a:xfrm>
        </p:grpSpPr>
        <p:pic>
          <p:nvPicPr>
            <p:cNvPr id="17" name="16 Imagen" descr="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0125" y="928688"/>
              <a:ext cx="1857375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17 Imagen" descr="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500" y="928688"/>
              <a:ext cx="1849438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20 Imagen" descr="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94238" y="928688"/>
              <a:ext cx="2428875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23 Imagen" descr="4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23113" y="928688"/>
              <a:ext cx="1878012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24 Imagen" descr="6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79725" y="2500313"/>
              <a:ext cx="18351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25 Imagen" descr="7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4238" y="2500313"/>
              <a:ext cx="24320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26 Imagen" descr="8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15175" y="2500313"/>
              <a:ext cx="18859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27 Imagen" descr="9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50925" y="4224338"/>
              <a:ext cx="186055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28 Imagen" descr="11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26288" y="4224338"/>
              <a:ext cx="1871662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29 Imagen" descr="10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94013" y="4214813"/>
              <a:ext cx="4249737" cy="158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30 Imagen" descr="5.png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000125" y="2500313"/>
              <a:ext cx="7902575" cy="180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3351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132856"/>
            <a:ext cx="7704856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PLAN ESTRATÉGICO MUNICIPAL, PEM</a:t>
            </a:r>
            <a:endParaRPr lang="es-C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1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51520" y="1167135"/>
            <a:ext cx="8717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400" b="1" dirty="0" smtClean="0">
                <a:solidFill>
                  <a:srgbClr val="002060"/>
                </a:solidFill>
                <a:ea typeface="ＭＳ Ｐゴシック"/>
              </a:rPr>
              <a:t>EL PLAN ESTRATÉGICO MUNICIPAL (PEM)</a:t>
            </a:r>
            <a:endParaRPr lang="es-CR" sz="2400" b="1" dirty="0">
              <a:solidFill>
                <a:srgbClr val="002060"/>
              </a:solidFill>
              <a:ea typeface="ＭＳ Ｐゴシック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5394" y="2150039"/>
            <a:ext cx="8501062" cy="408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2200" dirty="0">
                <a:solidFill>
                  <a:srgbClr val="002060"/>
                </a:solidFill>
                <a:ea typeface="ＭＳ Ｐゴシック"/>
              </a:rPr>
              <a:t>Instrumento con alcance de mediano plazo – cinco años-  que permite a la Municipalidad   establecer las políticas y prioridades para el desarrollo cantonal e institucional del próximo quinquenio. </a:t>
            </a:r>
          </a:p>
          <a:p>
            <a:pPr marL="171450" indent="-17145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2200" dirty="0">
              <a:solidFill>
                <a:srgbClr val="002060"/>
              </a:solidFill>
              <a:ea typeface="ＭＳ Ｐゴシック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2200" dirty="0">
                <a:solidFill>
                  <a:srgbClr val="002060"/>
                </a:solidFill>
                <a:ea typeface="ＭＳ Ｐゴシック"/>
              </a:rPr>
              <a:t>El Plan Estratégico Municipal  es la base para la formulación de los  Planes Anuales Operativos y el proceso presupuestario anual.  </a:t>
            </a:r>
          </a:p>
          <a:p>
            <a:pPr marL="171450" indent="-17145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CR" sz="2200" dirty="0">
              <a:solidFill>
                <a:srgbClr val="002060"/>
              </a:solidFill>
              <a:ea typeface="ＭＳ Ｐゴシック"/>
            </a:endParaRPr>
          </a:p>
          <a:p>
            <a:pPr marL="34290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CR" sz="2200" dirty="0">
                <a:solidFill>
                  <a:srgbClr val="002060"/>
                </a:solidFill>
                <a:ea typeface="ＭＳ Ｐゴシック"/>
              </a:rPr>
              <a:t>Se alinea, en lo que competa a su ámbito de acción y desarrollo institucional, con el Plan Cantonal de Desarrollo Humano </a:t>
            </a:r>
            <a:r>
              <a:rPr lang="es-CR" sz="2200" dirty="0" smtClean="0">
                <a:solidFill>
                  <a:srgbClr val="002060"/>
                </a:solidFill>
                <a:ea typeface="ＭＳ Ｐゴシック"/>
              </a:rPr>
              <a:t>Local.</a:t>
            </a:r>
            <a:endParaRPr lang="es-CR" sz="22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590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348880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PLANES DE DESARROLLO DE LOS PUEBLOS </a:t>
            </a:r>
            <a:r>
              <a:rPr lang="es-C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INDÍGENAS</a:t>
            </a:r>
            <a:endParaRPr lang="es-C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CuadroTexto"/>
          <p:cNvSpPr txBox="1"/>
          <p:nvPr/>
        </p:nvSpPr>
        <p:spPr>
          <a:xfrm>
            <a:off x="633268" y="262207"/>
            <a:ext cx="7858180" cy="3385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600" b="1" dirty="0">
                <a:solidFill>
                  <a:schemeClr val="bg1"/>
                </a:solidFill>
              </a:rPr>
              <a:t>Proceso para la elaboración del Plan Estratégico Municipal - PEM</a:t>
            </a:r>
            <a:endParaRPr lang="es-CR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990458" y="813552"/>
            <a:ext cx="214314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b="1" dirty="0"/>
              <a:t>1. Proceso </a:t>
            </a:r>
            <a:r>
              <a:rPr lang="es-CR" sz="1200" b="1" dirty="0" smtClean="0"/>
              <a:t>Sensibilización  autoridades  e integración del Equipo Técnico Municipal </a:t>
            </a:r>
            <a:endParaRPr lang="es-CR" sz="12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990458" y="1690967"/>
            <a:ext cx="214314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dirty="0" smtClean="0"/>
              <a:t>2.Valoraciónn  </a:t>
            </a:r>
            <a:r>
              <a:rPr lang="es-CR" sz="1200" dirty="0"/>
              <a:t>de planes Existentes</a:t>
            </a:r>
          </a:p>
        </p:txBody>
      </p:sp>
      <p:sp>
        <p:nvSpPr>
          <p:cNvPr id="41" name="40 CuadroTexto"/>
          <p:cNvSpPr txBox="1"/>
          <p:nvPr/>
        </p:nvSpPr>
        <p:spPr>
          <a:xfrm rot="5400000">
            <a:off x="1570715" y="1693962"/>
            <a:ext cx="553998" cy="17145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dirty="0"/>
              <a:t>3. </a:t>
            </a:r>
            <a:r>
              <a:rPr lang="es-CR" sz="1200" dirty="0" smtClean="0"/>
              <a:t>Elaboración del estado de situación municipal </a:t>
            </a:r>
            <a:endParaRPr lang="es-CR" sz="12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276474" y="1885122"/>
            <a:ext cx="1714512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b="1" dirty="0"/>
              <a:t>Taller de Validación CON  personal municipal </a:t>
            </a:r>
            <a:r>
              <a:rPr lang="es-CR" sz="1400" b="1" dirty="0">
                <a:solidFill>
                  <a:srgbClr val="FF0000"/>
                </a:solidFill>
              </a:rPr>
              <a:t>1°  Taller</a:t>
            </a:r>
          </a:p>
        </p:txBody>
      </p:sp>
      <p:sp>
        <p:nvSpPr>
          <p:cNvPr id="45" name="44 Flecha derecha"/>
          <p:cNvSpPr/>
          <p:nvPr/>
        </p:nvSpPr>
        <p:spPr>
          <a:xfrm>
            <a:off x="2776408" y="2333909"/>
            <a:ext cx="500062" cy="357187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200" dirty="0"/>
          </a:p>
        </p:txBody>
      </p:sp>
      <p:sp>
        <p:nvSpPr>
          <p:cNvPr id="46" name="45 CuadroTexto"/>
          <p:cNvSpPr txBox="1"/>
          <p:nvPr/>
        </p:nvSpPr>
        <p:spPr>
          <a:xfrm>
            <a:off x="1276210" y="3119728"/>
            <a:ext cx="442915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b="1" dirty="0"/>
              <a:t>4. Formulación de Visión, Misión, etc. Con equipo</a:t>
            </a:r>
          </a:p>
        </p:txBody>
      </p:sp>
      <p:sp>
        <p:nvSpPr>
          <p:cNvPr id="48" name="47 Flecha derecha"/>
          <p:cNvSpPr/>
          <p:nvPr/>
        </p:nvSpPr>
        <p:spPr>
          <a:xfrm>
            <a:off x="3205043" y="1313156"/>
            <a:ext cx="10668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200" dirty="0"/>
          </a:p>
        </p:txBody>
      </p:sp>
      <p:sp>
        <p:nvSpPr>
          <p:cNvPr id="49" name="48 CuadroTexto"/>
          <p:cNvSpPr txBox="1">
            <a:spLocks noChangeArrowheads="1"/>
          </p:cNvSpPr>
          <p:nvPr/>
        </p:nvSpPr>
        <p:spPr bwMode="auto">
          <a:xfrm>
            <a:off x="4276605" y="1290931"/>
            <a:ext cx="2214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 sz="1200" u="sng" dirty="0">
                <a:latin typeface="Calibri" pitchFamily="34" charset="0"/>
              </a:rPr>
              <a:t>Equipo Trabajo definido </a:t>
            </a:r>
          </a:p>
        </p:txBody>
      </p: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4205168" y="790868"/>
            <a:ext cx="25003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 sz="1200" u="sng" dirty="0">
                <a:latin typeface="Calibri" pitchFamily="34" charset="0"/>
              </a:rPr>
              <a:t>Presentación PCDHL y Proyecto</a:t>
            </a:r>
          </a:p>
        </p:txBody>
      </p:sp>
      <p:sp>
        <p:nvSpPr>
          <p:cNvPr id="51" name="50 Flecha derecha"/>
          <p:cNvSpPr/>
          <p:nvPr/>
        </p:nvSpPr>
        <p:spPr>
          <a:xfrm>
            <a:off x="3205036" y="813552"/>
            <a:ext cx="1071570" cy="35719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200" dirty="0"/>
          </a:p>
        </p:txBody>
      </p:sp>
      <p:sp>
        <p:nvSpPr>
          <p:cNvPr id="52" name="51 Rectángulo"/>
          <p:cNvSpPr/>
          <p:nvPr/>
        </p:nvSpPr>
        <p:spPr>
          <a:xfrm>
            <a:off x="1347648" y="4671204"/>
            <a:ext cx="442915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b="1" dirty="0" smtClean="0"/>
              <a:t>6. </a:t>
            </a:r>
            <a:r>
              <a:rPr lang="es-CR" sz="1200" b="1" dirty="0"/>
              <a:t>Formulación de </a:t>
            </a:r>
            <a:r>
              <a:rPr lang="es-CR" sz="1200" b="1" dirty="0" smtClean="0"/>
              <a:t>Políticas, objetivos y líneas de acción por áreas estratégicas (8 áreas)</a:t>
            </a:r>
            <a:endParaRPr lang="es-CR" sz="1200" b="1" dirty="0"/>
          </a:p>
        </p:txBody>
      </p:sp>
      <p:sp>
        <p:nvSpPr>
          <p:cNvPr id="53" name="52 CuadroTexto"/>
          <p:cNvSpPr txBox="1"/>
          <p:nvPr/>
        </p:nvSpPr>
        <p:spPr>
          <a:xfrm rot="5400000" flipH="1">
            <a:off x="3020370" y="2018509"/>
            <a:ext cx="369332" cy="37147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b="1" dirty="0" smtClean="0"/>
              <a:t>5. </a:t>
            </a:r>
            <a:r>
              <a:rPr lang="es-CR" sz="1200" b="1" dirty="0"/>
              <a:t>Alineación  del PEM con el </a:t>
            </a:r>
            <a:r>
              <a:rPr lang="es-CR" sz="1200" b="1" dirty="0" smtClean="0"/>
              <a:t>PCDHL</a:t>
            </a:r>
            <a:endParaRPr lang="es-CR" sz="1200" b="1" dirty="0"/>
          </a:p>
        </p:txBody>
      </p:sp>
      <p:sp>
        <p:nvSpPr>
          <p:cNvPr id="55" name="54 Flecha derecha"/>
          <p:cNvSpPr/>
          <p:nvPr/>
        </p:nvSpPr>
        <p:spPr>
          <a:xfrm>
            <a:off x="1919168" y="5742281"/>
            <a:ext cx="500062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6419746" y="3372442"/>
            <a:ext cx="178595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dirty="0" smtClean="0"/>
              <a:t>9.  </a:t>
            </a:r>
            <a:r>
              <a:rPr lang="es-CR" sz="1200" dirty="0"/>
              <a:t>Plan </a:t>
            </a:r>
            <a:r>
              <a:rPr lang="es-CR" sz="1200" dirty="0" smtClean="0"/>
              <a:t>de Coordinación Interinstitucional</a:t>
            </a:r>
            <a:endParaRPr lang="es-CR" sz="1200" dirty="0"/>
          </a:p>
        </p:txBody>
      </p:sp>
      <p:sp>
        <p:nvSpPr>
          <p:cNvPr id="57" name="56 CuadroTexto"/>
          <p:cNvSpPr txBox="1">
            <a:spLocks noChangeArrowheads="1"/>
          </p:cNvSpPr>
          <p:nvPr/>
        </p:nvSpPr>
        <p:spPr bwMode="auto">
          <a:xfrm>
            <a:off x="6205418" y="2333918"/>
            <a:ext cx="2357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R" sz="1200" dirty="0">
                <a:latin typeface="Calibri" pitchFamily="34" charset="0"/>
              </a:rPr>
              <a:t>Insumos Diagnóstico y el PEM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6419746" y="2658062"/>
            <a:ext cx="185738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dirty="0" smtClean="0"/>
              <a:t>8.  </a:t>
            </a:r>
            <a:r>
              <a:rPr lang="es-CR" sz="1200" dirty="0"/>
              <a:t>Instrumentos de Seguimiento y evaluación</a:t>
            </a:r>
          </a:p>
        </p:txBody>
      </p:sp>
      <p:sp>
        <p:nvSpPr>
          <p:cNvPr id="59" name="58 Flecha derecha"/>
          <p:cNvSpPr/>
          <p:nvPr/>
        </p:nvSpPr>
        <p:spPr>
          <a:xfrm rot="5400000">
            <a:off x="3929737" y="2768099"/>
            <a:ext cx="558800" cy="388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60" name="59 Flecha derecha"/>
          <p:cNvSpPr/>
          <p:nvPr/>
        </p:nvSpPr>
        <p:spPr>
          <a:xfrm>
            <a:off x="1276230" y="5742281"/>
            <a:ext cx="50006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61" name="60 Flecha curvada hacia la izquierda"/>
          <p:cNvSpPr/>
          <p:nvPr/>
        </p:nvSpPr>
        <p:spPr>
          <a:xfrm rot="13510321" flipH="1">
            <a:off x="5537874" y="4393700"/>
            <a:ext cx="1169987" cy="22923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6991250" y="5691495"/>
            <a:ext cx="164307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400" b="1" dirty="0"/>
              <a:t>Taller de Validación </a:t>
            </a:r>
            <a:r>
              <a:rPr lang="es-CR" sz="1400" b="1" dirty="0">
                <a:solidFill>
                  <a:srgbClr val="FF0000"/>
                </a:solidFill>
              </a:rPr>
              <a:t>2°  Taller</a:t>
            </a:r>
          </a:p>
        </p:txBody>
      </p:sp>
      <p:sp>
        <p:nvSpPr>
          <p:cNvPr id="63" name="62 Elipse"/>
          <p:cNvSpPr/>
          <p:nvPr/>
        </p:nvSpPr>
        <p:spPr>
          <a:xfrm>
            <a:off x="5562480" y="1190918"/>
            <a:ext cx="3143250" cy="3643313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68" name="67 Flecha derecha"/>
          <p:cNvSpPr/>
          <p:nvPr/>
        </p:nvSpPr>
        <p:spPr>
          <a:xfrm rot="4632468">
            <a:off x="7192049" y="4849312"/>
            <a:ext cx="83820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75" name="74 Flecha curvada hacia la derecha"/>
          <p:cNvSpPr/>
          <p:nvPr/>
        </p:nvSpPr>
        <p:spPr>
          <a:xfrm>
            <a:off x="561855" y="955968"/>
            <a:ext cx="357188" cy="642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77" name="76 Flecha curvada hacia la derecha"/>
          <p:cNvSpPr/>
          <p:nvPr/>
        </p:nvSpPr>
        <p:spPr>
          <a:xfrm>
            <a:off x="490418" y="1670343"/>
            <a:ext cx="357187" cy="642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78" name="77 Flecha curvada hacia la derecha"/>
          <p:cNvSpPr/>
          <p:nvPr/>
        </p:nvSpPr>
        <p:spPr>
          <a:xfrm>
            <a:off x="704730" y="3599156"/>
            <a:ext cx="500063" cy="7143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79" name="78 Flecha curvada hacia la derecha"/>
          <p:cNvSpPr/>
          <p:nvPr/>
        </p:nvSpPr>
        <p:spPr>
          <a:xfrm>
            <a:off x="633293" y="4384968"/>
            <a:ext cx="500062" cy="571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80" name="79 Flecha curvada hacia la derecha"/>
          <p:cNvSpPr/>
          <p:nvPr/>
        </p:nvSpPr>
        <p:spPr>
          <a:xfrm>
            <a:off x="561855" y="5099343"/>
            <a:ext cx="571500" cy="8572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tx1"/>
              </a:solidFill>
            </a:endParaRPr>
          </a:p>
        </p:txBody>
      </p:sp>
      <p:sp>
        <p:nvSpPr>
          <p:cNvPr id="81" name="80 CuadroTexto"/>
          <p:cNvSpPr txBox="1">
            <a:spLocks noChangeArrowheads="1"/>
          </p:cNvSpPr>
          <p:nvPr/>
        </p:nvSpPr>
        <p:spPr bwMode="auto">
          <a:xfrm>
            <a:off x="6276855" y="1456031"/>
            <a:ext cx="2071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R" sz="1200" dirty="0">
                <a:latin typeface="Calibri" pitchFamily="34" charset="0"/>
              </a:rPr>
              <a:t>Insumo PCDHL y PEM</a:t>
            </a:r>
          </a:p>
        </p:txBody>
      </p:sp>
      <p:sp>
        <p:nvSpPr>
          <p:cNvPr id="82" name="81 Flecha derecha"/>
          <p:cNvSpPr/>
          <p:nvPr/>
        </p:nvSpPr>
        <p:spPr>
          <a:xfrm rot="4181811" flipH="1">
            <a:off x="5664895" y="3877193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3" name="82 Flecha derecha"/>
          <p:cNvSpPr/>
          <p:nvPr/>
        </p:nvSpPr>
        <p:spPr>
          <a:xfrm rot="4828093" flipH="1">
            <a:off x="5418666" y="3392730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4" name="83 Flecha derecha"/>
          <p:cNvSpPr/>
          <p:nvPr/>
        </p:nvSpPr>
        <p:spPr>
          <a:xfrm rot="5638733" flipH="1">
            <a:off x="5402537" y="2892664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5" name="84 Flecha derecha"/>
          <p:cNvSpPr/>
          <p:nvPr/>
        </p:nvSpPr>
        <p:spPr>
          <a:xfrm rot="6438247" flipH="1">
            <a:off x="5438291" y="2330238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6" name="85 Flecha derecha"/>
          <p:cNvSpPr/>
          <p:nvPr/>
        </p:nvSpPr>
        <p:spPr>
          <a:xfrm rot="7348614" flipH="1">
            <a:off x="5751240" y="1749656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7" name="86 Flecha derecha"/>
          <p:cNvSpPr/>
          <p:nvPr/>
        </p:nvSpPr>
        <p:spPr>
          <a:xfrm rot="8790249" flipH="1">
            <a:off x="6118046" y="1339095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8" name="87 Flecha derecha"/>
          <p:cNvSpPr/>
          <p:nvPr/>
        </p:nvSpPr>
        <p:spPr>
          <a:xfrm rot="9678338" flipH="1">
            <a:off x="6602986" y="1105769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89" name="88 Flecha derecha"/>
          <p:cNvSpPr/>
          <p:nvPr/>
        </p:nvSpPr>
        <p:spPr>
          <a:xfrm rot="16200000" flipH="1">
            <a:off x="6961630" y="1149084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90" name="89 Flecha derecha"/>
          <p:cNvSpPr/>
          <p:nvPr/>
        </p:nvSpPr>
        <p:spPr>
          <a:xfrm rot="10800000" flipH="1">
            <a:off x="5776804" y="2677405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91" name="90 Flecha derecha"/>
          <p:cNvSpPr/>
          <p:nvPr/>
        </p:nvSpPr>
        <p:spPr>
          <a:xfrm rot="10800000" flipH="1">
            <a:off x="5848242" y="3476917"/>
            <a:ext cx="372400" cy="3131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/>
          </a:p>
        </p:txBody>
      </p:sp>
      <p:sp>
        <p:nvSpPr>
          <p:cNvPr id="92" name="91 CuadroTexto"/>
          <p:cNvSpPr txBox="1"/>
          <p:nvPr/>
        </p:nvSpPr>
        <p:spPr>
          <a:xfrm>
            <a:off x="2562094" y="5599898"/>
            <a:ext cx="421484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4400" b="1" dirty="0"/>
              <a:t>PEM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6491184" y="1762405"/>
            <a:ext cx="164307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1200" dirty="0"/>
              <a:t>7.  Plan </a:t>
            </a:r>
            <a:r>
              <a:rPr lang="es-CR" sz="1200" dirty="0" smtClean="0"/>
              <a:t> de mejora institucional</a:t>
            </a:r>
            <a:endParaRPr lang="es-CR" sz="1200" dirty="0"/>
          </a:p>
        </p:txBody>
      </p:sp>
    </p:spTree>
    <p:extLst>
      <p:ext uri="{BB962C8B-B14F-4D97-AF65-F5344CB8AC3E}">
        <p14:creationId xmlns:p14="http://schemas.microsoft.com/office/powerpoint/2010/main" val="32851647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8" grpId="0" animBg="1"/>
      <p:bldP spid="49" grpId="0"/>
      <p:bldP spid="55" grpId="0" animBg="1"/>
      <p:bldP spid="57" grpId="0"/>
      <p:bldP spid="59" grpId="0" animBg="1"/>
      <p:bldP spid="60" grpId="0" animBg="1"/>
      <p:bldP spid="61" grpId="0" animBg="1"/>
      <p:bldP spid="63" grpId="0" animBg="1"/>
      <p:bldP spid="68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0063" y="500063"/>
            <a:ext cx="8429625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7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R" sz="16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78813485"/>
              </p:ext>
            </p:extLst>
          </p:nvPr>
        </p:nvGraphicFramePr>
        <p:xfrm>
          <a:off x="251520" y="1484784"/>
          <a:ext cx="8892480" cy="474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CuadroTexto"/>
          <p:cNvSpPr txBox="1"/>
          <p:nvPr/>
        </p:nvSpPr>
        <p:spPr>
          <a:xfrm rot="5400000">
            <a:off x="3070865" y="-2176592"/>
            <a:ext cx="553998" cy="6336704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R" sz="2400" b="1" dirty="0" smtClean="0">
                <a:solidFill>
                  <a:srgbClr val="002060"/>
                </a:solidFill>
                <a:ea typeface="ＭＳ Ｐゴシック"/>
              </a:rPr>
              <a:t>ÁREAS </a:t>
            </a:r>
            <a:r>
              <a:rPr lang="es-CR" sz="2400" b="1" dirty="0">
                <a:solidFill>
                  <a:srgbClr val="002060"/>
                </a:solidFill>
                <a:ea typeface="ＭＳ Ｐゴシック"/>
              </a:rPr>
              <a:t>ESTRATÉGICAS  MUNICIPALES</a:t>
            </a:r>
          </a:p>
        </p:txBody>
      </p:sp>
    </p:spTree>
    <p:extLst>
      <p:ext uri="{BB962C8B-B14F-4D97-AF65-F5344CB8AC3E}">
        <p14:creationId xmlns:p14="http://schemas.microsoft.com/office/powerpoint/2010/main" val="639355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980728"/>
            <a:ext cx="7294106" cy="520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9879" y="358059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ea typeface="ＭＳ Ｐゴシック"/>
              </a:rPr>
              <a:t>CANTONES BENEFICIADOS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1916832"/>
            <a:ext cx="712879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CR" sz="4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CONSEJOS CANTONALES DE COORDINACIÓN </a:t>
            </a:r>
            <a:r>
              <a:rPr lang="es-CR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INTERINSTITUCIONAL</a:t>
            </a:r>
            <a:r>
              <a:rPr lang="es-CR" sz="40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, CCCI</a:t>
            </a:r>
            <a:endParaRPr lang="es-CR" sz="4000" b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863" y="927576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CR" sz="2400" b="1" dirty="0" smtClean="0">
                <a:solidFill>
                  <a:srgbClr val="002060"/>
                </a:solidFill>
                <a:ea typeface="+mj-ea"/>
                <a:cs typeface="Arial" charset="0"/>
              </a:rPr>
              <a:t>Marco legal de los CCCI</a:t>
            </a:r>
            <a:endParaRPr lang="es-CR" sz="2400" b="1" dirty="0">
              <a:solidFill>
                <a:srgbClr val="002060"/>
              </a:solidFill>
              <a:ea typeface="+mj-ea"/>
              <a:cs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5247" y="1412776"/>
            <a:ext cx="82172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La Ley General  de Transferencia de Competencias del Poder Ejecutivo a Las  Municipalidades  “LEY  8801”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1034" y="2318445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CAPÍTULO VI</a:t>
            </a:r>
            <a:endParaRPr lang="es-CR" sz="20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ARTÍCULO 18.-	Consejos cantonales de coordinación institucional</a:t>
            </a:r>
            <a:endParaRPr lang="es-CR" sz="20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dirty="0" smtClean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Créanse los consejos cantonales de coordinación institucional como una instancia de coordinación política entre los diversos entes públicos con representación cantonal, con el propósito de coordinar el diseño, la ejecución y la fiscalización de toda política pública con incidencia local. Los consejos serán presididos por la Alcaldía de cada municipalidad.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1068" y="5137845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Decreto Ejecutivo Nº 36004-PLAN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Reglamento a La LEY 8801</a:t>
            </a:r>
            <a:endParaRPr kumimoji="0" lang="es-C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1034" y="6093296"/>
            <a:ext cx="3315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R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DIRECTRIZ   </a:t>
            </a:r>
            <a:r>
              <a:rPr lang="es-ES_tradnl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Nº-038-PLAN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5745" y="81620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CR" sz="2400" b="1" dirty="0" smtClean="0">
                <a:solidFill>
                  <a:srgbClr val="002060"/>
                </a:solidFill>
                <a:ea typeface="+mj-ea"/>
              </a:rPr>
              <a:t>CONSEJOS CANTONALES DE COORDINACIÓN INTERINSTITUCIONAL</a:t>
            </a:r>
            <a:endParaRPr lang="es-CR" sz="2400" b="1" dirty="0">
              <a:solidFill>
                <a:srgbClr val="002060"/>
              </a:solidFill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5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2132856"/>
            <a:ext cx="61206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MODELO </a:t>
            </a:r>
            <a:r>
              <a:rPr lang="es-ES_tradnl" sz="4000" b="1" dirty="0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DE COMPETITIVIDAD</a:t>
            </a:r>
            <a:endParaRPr lang="es-CR" sz="4000" b="1" dirty="0">
              <a:solidFill>
                <a:srgbClr val="002060"/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1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63898"/>
            <a:ext cx="8229600" cy="436910"/>
          </a:xfrm>
        </p:spPr>
        <p:txBody>
          <a:bodyPr/>
          <a:lstStyle/>
          <a:p>
            <a:pPr algn="l"/>
            <a:r>
              <a:rPr lang="es-C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es-C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124944"/>
          </a:xfrm>
        </p:spPr>
        <p:txBody>
          <a:bodyPr/>
          <a:lstStyle/>
          <a:p>
            <a:r>
              <a:rPr lang="es-ES_tradnl" sz="3000" dirty="0" smtClean="0">
                <a:latin typeface="+mn-lt"/>
                <a:cs typeface="+mn-cs"/>
              </a:rPr>
              <a:t>Crear las condiciones necesarias para </a:t>
            </a:r>
            <a:r>
              <a:rPr lang="es-ES_tradnl" sz="3000" dirty="0">
                <a:latin typeface="+mn-lt"/>
                <a:cs typeface="+mn-cs"/>
              </a:rPr>
              <a:t>e</a:t>
            </a:r>
            <a:r>
              <a:rPr lang="es-ES_tradnl" sz="3000" dirty="0" smtClean="0">
                <a:latin typeface="+mn-lt"/>
                <a:cs typeface="+mn-cs"/>
              </a:rPr>
              <a:t>stimular </a:t>
            </a:r>
            <a:r>
              <a:rPr lang="es-ES_tradnl" sz="3000" dirty="0">
                <a:latin typeface="+mn-lt"/>
                <a:cs typeface="+mn-cs"/>
              </a:rPr>
              <a:t>l</a:t>
            </a:r>
            <a:r>
              <a:rPr lang="es-ES_tradnl" sz="3000" dirty="0" smtClean="0">
                <a:latin typeface="+mn-lt"/>
                <a:cs typeface="+mn-cs"/>
              </a:rPr>
              <a:t>a creación y el desarrollo de empresas en la Región.</a:t>
            </a:r>
            <a:endParaRPr lang="es-CR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6910"/>
          </a:xfrm>
        </p:spPr>
        <p:txBody>
          <a:bodyPr/>
          <a:lstStyle/>
          <a:p>
            <a:pPr algn="l"/>
            <a:r>
              <a:rPr lang="es-C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Lógica del proceso</a:t>
            </a:r>
            <a:endParaRPr lang="es-C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427663"/>
              </p:ext>
            </p:extLst>
          </p:nvPr>
        </p:nvGraphicFramePr>
        <p:xfrm>
          <a:off x="-108520" y="1196752"/>
          <a:ext cx="92525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82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2132856"/>
            <a:ext cx="61206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 smtClean="0">
                <a:solidFill>
                  <a:srgbClr val="002060"/>
                </a:solidFill>
                <a:latin typeface="Arial" charset="0"/>
                <a:ea typeface="+mj-ea"/>
                <a:cs typeface="Arial" charset="0"/>
              </a:rPr>
              <a:t>Expectativas</a:t>
            </a:r>
            <a:endParaRPr lang="es-CR" sz="4000" b="1" dirty="0">
              <a:solidFill>
                <a:srgbClr val="002060"/>
              </a:solidFill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3124944"/>
          </a:xfrm>
        </p:spPr>
        <p:txBody>
          <a:bodyPr/>
          <a:lstStyle/>
          <a:p>
            <a:r>
              <a:rPr lang="es-CR" sz="3000" dirty="0" smtClean="0">
                <a:latin typeface="+mn-lt"/>
                <a:cs typeface="+mn-cs"/>
              </a:rPr>
              <a:t>Planes Regionales de Desarrollo.</a:t>
            </a:r>
          </a:p>
          <a:p>
            <a:r>
              <a:rPr lang="es-CR" sz="3000" dirty="0" smtClean="0">
                <a:latin typeface="+mn-lt"/>
                <a:cs typeface="+mn-cs"/>
              </a:rPr>
              <a:t>Organización Sectorial.</a:t>
            </a:r>
          </a:p>
          <a:p>
            <a:r>
              <a:rPr lang="es-CR" sz="3000" dirty="0" smtClean="0">
                <a:latin typeface="+mn-lt"/>
                <a:cs typeface="+mn-cs"/>
              </a:rPr>
              <a:t>Organización Regional con la incorporación de todos los Sectores.</a:t>
            </a:r>
          </a:p>
          <a:p>
            <a:r>
              <a:rPr lang="es-CR" sz="3000" dirty="0" smtClean="0">
                <a:latin typeface="+mn-lt"/>
                <a:cs typeface="+mn-cs"/>
              </a:rPr>
              <a:t>Actualizar el esquema de regionalización en procura de una unificación del territorio del nivel público.</a:t>
            </a:r>
          </a:p>
          <a:p>
            <a:r>
              <a:rPr lang="es-CR" sz="3000" dirty="0" smtClean="0">
                <a:latin typeface="+mn-lt"/>
                <a:cs typeface="+mn-cs"/>
              </a:rPr>
              <a:t>Indicadores económicos regionales y cantonales</a:t>
            </a:r>
          </a:p>
          <a:p>
            <a:endParaRPr lang="es-CR" sz="3000" dirty="0" smtClean="0">
              <a:latin typeface="+mn-lt"/>
              <a:cs typeface="+mn-cs"/>
            </a:endParaRPr>
          </a:p>
          <a:p>
            <a:endParaRPr lang="es-CR" sz="3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6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70024321"/>
              </p:ext>
            </p:extLst>
          </p:nvPr>
        </p:nvGraphicFramePr>
        <p:xfrm>
          <a:off x="107504" y="1268760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53372" y="908720"/>
            <a:ext cx="8811116" cy="1204633"/>
          </a:xfrm>
        </p:spPr>
        <p:txBody>
          <a:bodyPr/>
          <a:lstStyle/>
          <a:p>
            <a:pPr algn="l"/>
            <a:r>
              <a:rPr lang="es-ES" b="1" dirty="0" smtClean="0"/>
              <a:t>CONTEXTUALIZACIÓN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7015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_8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693110" cy="2618679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67544" y="4221088"/>
            <a:ext cx="82804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ts val="0"/>
              </a:spcBef>
            </a:pPr>
            <a:r>
              <a:rPr lang="es-CR" sz="36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¡Muchas Gracias!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53372" y="908721"/>
            <a:ext cx="8811116" cy="720080"/>
          </a:xfrm>
        </p:spPr>
        <p:txBody>
          <a:bodyPr/>
          <a:lstStyle/>
          <a:p>
            <a:pPr algn="l"/>
            <a:r>
              <a:rPr lang="es-ES" b="1" dirty="0" smtClean="0"/>
              <a:t>OBJETIVOS</a:t>
            </a:r>
            <a:endParaRPr lang="es-CR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65204563"/>
              </p:ext>
            </p:extLst>
          </p:nvPr>
        </p:nvGraphicFramePr>
        <p:xfrm>
          <a:off x="251520" y="1484784"/>
          <a:ext cx="842493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ura Salazar\Documents\Fotos taller 1\Taller 1 China Kichá\SAM_0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16058"/>
            <a:ext cx="2514547" cy="178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7" descr="C:\Users\Laura Salazar\Documents\Fotos taller 1\Taller 1 China Kichá\SAM_0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47" y="2707094"/>
            <a:ext cx="2412355" cy="1809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4" descr="C:\Users\Laura Salazar\Documents\Fotos taller 1\Taller 1 Salitre\SAM_0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5" y="2728883"/>
            <a:ext cx="2514547" cy="1792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 descr="C:\Users\Laura Salazar\Documents\Fotos taller 1\Taller 1 Ujarrás\IMG_30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4617132"/>
            <a:ext cx="2546203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Laura Salazar\Documents\Fotos taller 1\Taller 1 Ujarrás\IMG_3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117428" cy="2823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Pablo\Desktop\Taller 1 Cabagra\SAM_0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7079" y="719235"/>
            <a:ext cx="2380739" cy="178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C:\Users\Pablo\Desktop\Taller 1 Cabagra\SAM_06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0793" y="4617132"/>
            <a:ext cx="2405409" cy="175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81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2348880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s-CR" sz="4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Desarrollo del Cordón Fronterizo Norte de Costa Rica</a:t>
            </a:r>
            <a:endParaRPr lang="es-ES" sz="45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7"/>
          <a:stretch>
            <a:fillRect/>
          </a:stretch>
        </p:blipFill>
        <p:spPr bwMode="auto">
          <a:xfrm>
            <a:off x="342950" y="1196752"/>
            <a:ext cx="840551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4 Título"/>
          <p:cNvSpPr>
            <a:spLocks noGrp="1"/>
          </p:cNvSpPr>
          <p:nvPr>
            <p:ph type="title"/>
          </p:nvPr>
        </p:nvSpPr>
        <p:spPr>
          <a:xfrm>
            <a:off x="395536" y="332657"/>
            <a:ext cx="8496944" cy="792088"/>
          </a:xfrm>
        </p:spPr>
        <p:txBody>
          <a:bodyPr>
            <a:normAutofit/>
          </a:bodyPr>
          <a:lstStyle/>
          <a:p>
            <a:pPr algn="l"/>
            <a:r>
              <a:rPr lang="es-CR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Contexto geográfico</a:t>
            </a:r>
            <a:endParaRPr lang="es-ES" sz="40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1560" y="4822120"/>
            <a:ext cx="79928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s-CR" sz="2000" dirty="0" smtClean="0"/>
              <a:t>El territorio tiene una superficie 620 km</a:t>
            </a:r>
            <a:r>
              <a:rPr lang="es-CR" sz="2000" baseline="30000" dirty="0" smtClean="0"/>
              <a:t>2</a:t>
            </a:r>
            <a:r>
              <a:rPr lang="es-CR" sz="2000" dirty="0" smtClean="0"/>
              <a:t>, a lo largo de 310 km de frontera, comprende parte de </a:t>
            </a:r>
            <a:r>
              <a:rPr lang="es-ES" sz="2000" dirty="0" smtClean="0"/>
              <a:t>las regiones Chorotega (La Cruz), </a:t>
            </a:r>
            <a:r>
              <a:rPr lang="es-ES" sz="2000" dirty="0" err="1" smtClean="0"/>
              <a:t>Huetar</a:t>
            </a:r>
            <a:r>
              <a:rPr lang="es-ES" sz="2000" dirty="0" smtClean="0"/>
              <a:t> Norte (</a:t>
            </a:r>
            <a:r>
              <a:rPr lang="es-ES" sz="2000" dirty="0" err="1" smtClean="0"/>
              <a:t>Upala</a:t>
            </a:r>
            <a:r>
              <a:rPr lang="es-ES" sz="2000" dirty="0" smtClean="0"/>
              <a:t>, Los Chiles, San Carlos y </a:t>
            </a:r>
            <a:r>
              <a:rPr lang="es-ES" sz="2000" dirty="0" err="1" smtClean="0"/>
              <a:t>Sarapiquí</a:t>
            </a:r>
            <a:r>
              <a:rPr lang="es-ES" sz="2000" dirty="0" smtClean="0"/>
              <a:t>) y </a:t>
            </a:r>
            <a:r>
              <a:rPr lang="es-ES" sz="2000" dirty="0" err="1" smtClean="0"/>
              <a:t>Huetar</a:t>
            </a:r>
            <a:r>
              <a:rPr lang="es-ES" sz="2000" dirty="0" smtClean="0"/>
              <a:t> Atlántica (</a:t>
            </a:r>
            <a:r>
              <a:rPr lang="es-ES" sz="2000" dirty="0" err="1" smtClean="0"/>
              <a:t>Pococí</a:t>
            </a:r>
            <a:r>
              <a:rPr lang="es-ES" sz="2000" dirty="0" smtClean="0"/>
              <a:t>). </a:t>
            </a:r>
            <a:r>
              <a:rPr lang="es-CR" sz="2000" dirty="0" smtClean="0"/>
              <a:t>Cuenta con una </a:t>
            </a:r>
            <a:r>
              <a:rPr lang="es-ES" sz="2000" dirty="0" smtClean="0"/>
              <a:t>población aproximada de 10.279 personas, distribuidas en 41 comunidades.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27426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Título"/>
          <p:cNvSpPr txBox="1">
            <a:spLocks/>
          </p:cNvSpPr>
          <p:nvPr/>
        </p:nvSpPr>
        <p:spPr>
          <a:xfrm>
            <a:off x="395536" y="1124744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Objetivo</a:t>
            </a:r>
            <a:r>
              <a:rPr kumimoji="0" lang="es-CR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General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2826802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R" sz="2400" dirty="0" smtClean="0">
                <a:ea typeface="MS PGothic" pitchFamily="34" charset="-128"/>
                <a:cs typeface="Arial" charset="0"/>
              </a:rPr>
              <a:t>Promover mejores condiciones de desarrollo económico, social y ambiental para y con los habitantes del Cordón Fronterizo Norte, involucrando procesos de corto, mediano y largo plazo.</a:t>
            </a:r>
          </a:p>
        </p:txBody>
      </p:sp>
    </p:spTree>
    <p:extLst>
      <p:ext uri="{BB962C8B-B14F-4D97-AF65-F5344CB8AC3E}">
        <p14:creationId xmlns:p14="http://schemas.microsoft.com/office/powerpoint/2010/main" val="26104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76050" y="1654516"/>
            <a:ext cx="8172414" cy="5086852"/>
          </a:xfrm>
          <a:prstGeom prst="rect">
            <a:avLst/>
          </a:prstGeom>
        </p:spPr>
        <p:txBody>
          <a:bodyPr wrap="square" lIns="84655" tIns="42328" rIns="84655" bIns="42328">
            <a:spAutoFit/>
          </a:bodyPr>
          <a:lstStyle/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r>
              <a:rPr lang="es-ES" sz="2000" dirty="0">
                <a:ea typeface="MS PGothic" pitchFamily="34" charset="-128"/>
                <a:cs typeface="Arial" charset="0"/>
              </a:rPr>
              <a:t>Se </a:t>
            </a:r>
            <a:r>
              <a:rPr lang="es-ES" sz="2000" dirty="0" smtClean="0">
                <a:ea typeface="MS PGothic" pitchFamily="34" charset="-128"/>
                <a:cs typeface="Arial" charset="0"/>
              </a:rPr>
              <a:t>construyó con </a:t>
            </a:r>
            <a:r>
              <a:rPr lang="es-ES" sz="2000" dirty="0">
                <a:ea typeface="MS PGothic" pitchFamily="34" charset="-128"/>
                <a:cs typeface="Arial" charset="0"/>
              </a:rPr>
              <a:t>el enfoque de planificación </a:t>
            </a:r>
            <a:r>
              <a:rPr lang="es-ES" sz="2000" dirty="0" smtClean="0">
                <a:ea typeface="MS PGothic" pitchFamily="34" charset="-128"/>
                <a:cs typeface="Arial" charset="0"/>
              </a:rPr>
              <a:t>territorial participativa, </a:t>
            </a:r>
            <a:r>
              <a:rPr lang="es-ES" sz="2000" dirty="0">
                <a:ea typeface="MS PGothic" pitchFamily="34" charset="-128"/>
                <a:cs typeface="Arial" charset="0"/>
              </a:rPr>
              <a:t>teniendo en cuenta  particularidades físico geográficas, ambientales y </a:t>
            </a:r>
            <a:r>
              <a:rPr lang="es-ES" sz="2000" dirty="0" smtClean="0">
                <a:ea typeface="MS PGothic" pitchFamily="34" charset="-128"/>
                <a:cs typeface="Arial" charset="0"/>
              </a:rPr>
              <a:t>poblacionales de las regiones.</a:t>
            </a:r>
          </a:p>
          <a:p>
            <a:pPr marL="637200" indent="-457200" algn="just"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r>
              <a:rPr lang="es-ES" sz="2000" dirty="0" smtClean="0">
                <a:ea typeface="MS PGothic" pitchFamily="34" charset="-128"/>
                <a:cs typeface="Arial" charset="0"/>
              </a:rPr>
              <a:t>El trabajo se abordó en dos fases:</a:t>
            </a: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  <a:p>
            <a:pPr marL="1073150" lvl="1" indent="-12700" algn="just"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es-ES" sz="2000" dirty="0" smtClean="0">
                <a:ea typeface="MS PGothic" pitchFamily="34" charset="-128"/>
                <a:cs typeface="Arial" charset="0"/>
              </a:rPr>
              <a:t>	Se visitaron en promedio 15 instituciones por cantón, a las que se les aplicó un cuestionario.</a:t>
            </a:r>
          </a:p>
          <a:p>
            <a:pPr marL="637200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Arial" pitchFamily="34" charset="0"/>
              <a:buChar char="•"/>
              <a:defRPr/>
            </a:pPr>
            <a:endParaRPr lang="es-ES" sz="2000" dirty="0" smtClean="0">
              <a:ea typeface="MS PGothic" pitchFamily="34" charset="-128"/>
              <a:cs typeface="Arial" charset="0"/>
            </a:endParaRPr>
          </a:p>
        </p:txBody>
      </p:sp>
      <p:sp>
        <p:nvSpPr>
          <p:cNvPr id="10" name="4 Título"/>
          <p:cNvSpPr txBox="1">
            <a:spLocks/>
          </p:cNvSpPr>
          <p:nvPr/>
        </p:nvSpPr>
        <p:spPr>
          <a:xfrm>
            <a:off x="395536" y="332657"/>
            <a:ext cx="849694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Metodología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6050" y="2924944"/>
            <a:ext cx="4500006" cy="2932416"/>
          </a:xfrm>
          <a:prstGeom prst="rect">
            <a:avLst/>
          </a:prstGeom>
        </p:spPr>
        <p:txBody>
          <a:bodyPr wrap="square" lIns="84655" tIns="42328" rIns="84655" bIns="42328">
            <a:spAutoFit/>
          </a:bodyPr>
          <a:lstStyle/>
          <a:p>
            <a:pPr marL="1094400" lvl="1" indent="-457200" algn="just">
              <a:spcAft>
                <a:spcPts val="600"/>
              </a:spcAft>
              <a:buClr>
                <a:schemeClr val="tx2"/>
              </a:buClr>
              <a:buSzPct val="150000"/>
              <a:buFont typeface="+mj-lt"/>
              <a:buAutoNum type="arabicPeriod"/>
              <a:defRPr/>
            </a:pPr>
            <a:r>
              <a:rPr lang="es-ES" sz="2000" b="1" i="1" dirty="0" smtClean="0">
                <a:ea typeface="MS PGothic" pitchFamily="34" charset="-128"/>
                <a:cs typeface="Arial" charset="0"/>
              </a:rPr>
              <a:t>Determinación del Estado Situacional del Territorio</a:t>
            </a:r>
            <a:r>
              <a:rPr lang="es-ES" sz="2000" dirty="0" smtClean="0">
                <a:ea typeface="MS PGothic" pitchFamily="34" charset="-128"/>
                <a:cs typeface="Arial" charset="0"/>
              </a:rPr>
              <a:t>, en aspectos legales, sociales, económico-productivos y ambientales. Se contó con la colaboración de las instituciones con presencia o incidencia en el cordón.</a:t>
            </a:r>
          </a:p>
          <a:p>
            <a:pPr marL="1094400" lvl="1" indent="-457200" algn="just">
              <a:spcAft>
                <a:spcPts val="600"/>
              </a:spcAft>
              <a:buClr>
                <a:schemeClr val="tx2"/>
              </a:buClr>
              <a:buSzPct val="150000"/>
              <a:defRPr/>
            </a:pPr>
            <a:r>
              <a:rPr lang="es-ES" sz="2000" dirty="0" smtClean="0">
                <a:ea typeface="MS PGothic" pitchFamily="34" charset="-128"/>
                <a:cs typeface="Arial" charset="0"/>
              </a:rPr>
              <a:t>	</a:t>
            </a:r>
          </a:p>
        </p:txBody>
      </p:sp>
      <p:pic>
        <p:nvPicPr>
          <p:cNvPr id="18" name="17 Imagen" descr="2012-10-17 La Trocha 007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3875" t="16978" r="19008" b="11319"/>
          <a:stretch>
            <a:fillRect/>
          </a:stretch>
        </p:blipFill>
        <p:spPr>
          <a:xfrm>
            <a:off x="5148064" y="2879269"/>
            <a:ext cx="3648192" cy="254406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220072" y="501317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solidFill>
                  <a:schemeClr val="bg1"/>
                </a:solidFill>
              </a:rPr>
              <a:t>La Trocha, Los Chiles</a:t>
            </a:r>
            <a:endParaRPr lang="es-E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7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1018</Words>
  <Application>Microsoft Office PowerPoint</Application>
  <PresentationFormat>Presentación en pantalla (4:3)</PresentationFormat>
  <Paragraphs>160</Paragraphs>
  <Slides>30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20</vt:i4>
      </vt:variant>
      <vt:variant>
        <vt:lpstr>Títulos de diapositiva</vt:lpstr>
      </vt:variant>
      <vt:variant>
        <vt:i4>30</vt:i4>
      </vt:variant>
    </vt:vector>
  </HeadingPairs>
  <TitlesOfParts>
    <vt:vector size="50" baseType="lpstr">
      <vt:lpstr>Tema1</vt:lpstr>
      <vt:lpstr>1_Office Theme</vt:lpstr>
      <vt:lpstr>1_Tema1</vt:lpstr>
      <vt:lpstr>Office Theme</vt:lpstr>
      <vt:lpstr>2_Tema1</vt:lpstr>
      <vt:lpstr>2_Office Theme</vt:lpstr>
      <vt:lpstr>3_Office Theme</vt:lpstr>
      <vt:lpstr>3_Tema1</vt:lpstr>
      <vt:lpstr>4_Office Theme</vt:lpstr>
      <vt:lpstr>4_Tema1</vt:lpstr>
      <vt:lpstr>5_Office Theme</vt:lpstr>
      <vt:lpstr>5_Tema1</vt:lpstr>
      <vt:lpstr>6_Office Theme</vt:lpstr>
      <vt:lpstr>7_Office Theme</vt:lpstr>
      <vt:lpstr>8_Office Theme</vt:lpstr>
      <vt:lpstr>6_Tema1</vt:lpstr>
      <vt:lpstr>9_Office Theme</vt:lpstr>
      <vt:lpstr>7_Tema1</vt:lpstr>
      <vt:lpstr>10_Office Theme</vt:lpstr>
      <vt:lpstr>11_Office Theme</vt:lpstr>
      <vt:lpstr>Presentación de PowerPoint</vt:lpstr>
      <vt:lpstr>Presentación de PowerPoint</vt:lpstr>
      <vt:lpstr>CONTEXTUALIZACIÓN</vt:lpstr>
      <vt:lpstr>OBJETIVOS</vt:lpstr>
      <vt:lpstr>Presentación de PowerPoint</vt:lpstr>
      <vt:lpstr>Presentación de PowerPoint</vt:lpstr>
      <vt:lpstr>Contexto geográfico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 GENERAL</vt:lpstr>
      <vt:lpstr>COMPONENTES DEL PROCESO DE PLANIFICACIÓN DEL DESARROLLO HUMANO LOCAL </vt:lpstr>
      <vt:lpstr>¿CÓMO SE FORMULÓ EL PDHL?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</vt:lpstr>
      <vt:lpstr>Lógica del proceso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MIDEPLAN</dc:creator>
  <cp:lastModifiedBy>Wendy Fallas Ramírez</cp:lastModifiedBy>
  <cp:revision>440</cp:revision>
  <cp:lastPrinted>2012-07-16T18:57:41Z</cp:lastPrinted>
  <dcterms:created xsi:type="dcterms:W3CDTF">2010-02-23T14:41:04Z</dcterms:created>
  <dcterms:modified xsi:type="dcterms:W3CDTF">2013-06-24T22:34:37Z</dcterms:modified>
</cp:coreProperties>
</file>